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9" r:id="rId3"/>
  </p:sldMasterIdLst>
  <p:notesMasterIdLst>
    <p:notesMasterId r:id="rId5"/>
  </p:notesMasterIdLst>
  <p:handoutMasterIdLst>
    <p:handoutMasterId r:id="rId22"/>
  </p:handoutMasterIdLst>
  <p:sldIdLst>
    <p:sldId id="257" r:id="rId4"/>
    <p:sldId id="259" r:id="rId6"/>
    <p:sldId id="260" r:id="rId7"/>
    <p:sldId id="262" r:id="rId8"/>
    <p:sldId id="266" r:id="rId9"/>
    <p:sldId id="285" r:id="rId10"/>
    <p:sldId id="264" r:id="rId11"/>
    <p:sldId id="270" r:id="rId12"/>
    <p:sldId id="272" r:id="rId13"/>
    <p:sldId id="274" r:id="rId14"/>
    <p:sldId id="276" r:id="rId15"/>
    <p:sldId id="286" r:id="rId16"/>
    <p:sldId id="278" r:id="rId17"/>
    <p:sldId id="280" r:id="rId18"/>
    <p:sldId id="282" r:id="rId19"/>
    <p:sldId id="287" r:id="rId20"/>
    <p:sldId id="284" r:id="rId21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3" userDrawn="1">
          <p15:clr>
            <a:srgbClr val="A4A3A4"/>
          </p15:clr>
        </p15:guide>
        <p15:guide id="2" pos="383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63"/>
        <p:guide pos="3832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6" Type="http://schemas.openxmlformats.org/officeDocument/2006/relationships/commentAuthors" Target="commentAuthors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handoutMaster" Target="handoutMasters/handoutMaster1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9" Type="http://schemas.openxmlformats.org/officeDocument/2006/relationships/tags" Target="../tags/tag8.xml"/><Relationship Id="rId8" Type="http://schemas.openxmlformats.org/officeDocument/2006/relationships/tags" Target="../tags/tag7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4" Type="http://schemas.openxmlformats.org/officeDocument/2006/relationships/tags" Target="../tags/tag13.xml"/><Relationship Id="rId13" Type="http://schemas.openxmlformats.org/officeDocument/2006/relationships/tags" Target="../tags/tag12.xml"/><Relationship Id="rId12" Type="http://schemas.openxmlformats.org/officeDocument/2006/relationships/tags" Target="../tags/tag11.xml"/><Relationship Id="rId11" Type="http://schemas.openxmlformats.org/officeDocument/2006/relationships/tags" Target="../tags/tag10.xml"/><Relationship Id="rId10" Type="http://schemas.openxmlformats.org/officeDocument/2006/relationships/tags" Target="../tags/tag9.xml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4" Type="http://schemas.openxmlformats.org/officeDocument/2006/relationships/tags" Target="../tags/tag16.xml"/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7" Type="http://schemas.openxmlformats.org/officeDocument/2006/relationships/tags" Target="../tags/tag24.xml"/><Relationship Id="rId6" Type="http://schemas.openxmlformats.org/officeDocument/2006/relationships/tags" Target="../tags/tag23.xml"/><Relationship Id="rId5" Type="http://schemas.openxmlformats.org/officeDocument/2006/relationships/tags" Target="../tags/tag22.xml"/><Relationship Id="rId4" Type="http://schemas.openxmlformats.org/officeDocument/2006/relationships/tags" Target="../tags/tag21.xml"/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7" Type="http://schemas.openxmlformats.org/officeDocument/2006/relationships/tags" Target="../tags/tag30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9" Type="http://schemas.openxmlformats.org/officeDocument/2006/relationships/tags" Target="../tags/tag38.xml"/><Relationship Id="rId8" Type="http://schemas.openxmlformats.org/officeDocument/2006/relationships/tags" Target="../tags/tag37.xml"/><Relationship Id="rId7" Type="http://schemas.openxmlformats.org/officeDocument/2006/relationships/tags" Target="../tags/tag36.xml"/><Relationship Id="rId6" Type="http://schemas.openxmlformats.org/officeDocument/2006/relationships/tags" Target="../tags/tag35.xml"/><Relationship Id="rId5" Type="http://schemas.openxmlformats.org/officeDocument/2006/relationships/tags" Target="../tags/tag34.xml"/><Relationship Id="rId4" Type="http://schemas.openxmlformats.org/officeDocument/2006/relationships/tags" Target="../tags/tag33.xml"/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5" Type="http://schemas.openxmlformats.org/officeDocument/2006/relationships/tags" Target="../tags/tag42.xml"/><Relationship Id="rId4" Type="http://schemas.openxmlformats.org/officeDocument/2006/relationships/tags" Target="../tags/tag41.xml"/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7" Type="http://schemas.openxmlformats.org/officeDocument/2006/relationships/tags" Target="../tags/tag51.xml"/><Relationship Id="rId6" Type="http://schemas.openxmlformats.org/officeDocument/2006/relationships/tags" Target="../tags/tag50.xml"/><Relationship Id="rId5" Type="http://schemas.openxmlformats.org/officeDocument/2006/relationships/tags" Target="../tags/tag49.xml"/><Relationship Id="rId4" Type="http://schemas.openxmlformats.org/officeDocument/2006/relationships/tags" Target="../tags/tag48.xml"/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5" Type="http://schemas.openxmlformats.org/officeDocument/2006/relationships/tags" Target="../tags/tag60.xml"/><Relationship Id="rId4" Type="http://schemas.openxmlformats.org/officeDocument/2006/relationships/tags" Target="../tags/tag59.xml"/><Relationship Id="rId3" Type="http://schemas.openxmlformats.org/officeDocument/2006/relationships/tags" Target="../tags/tag58.xml"/><Relationship Id="rId2" Type="http://schemas.openxmlformats.org/officeDocument/2006/relationships/tags" Target="../tags/tag57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9" Type="http://schemas.openxmlformats.org/officeDocument/2006/relationships/tags" Target="../tags/tag68.xml"/><Relationship Id="rId8" Type="http://schemas.openxmlformats.org/officeDocument/2006/relationships/tags" Target="../tags/tag67.xml"/><Relationship Id="rId7" Type="http://schemas.openxmlformats.org/officeDocument/2006/relationships/tags" Target="../tags/tag66.xml"/><Relationship Id="rId6" Type="http://schemas.openxmlformats.org/officeDocument/2006/relationships/tags" Target="../tags/tag65.xml"/><Relationship Id="rId5" Type="http://schemas.openxmlformats.org/officeDocument/2006/relationships/tags" Target="../tags/tag64.xml"/><Relationship Id="rId4" Type="http://schemas.openxmlformats.org/officeDocument/2006/relationships/tags" Target="../tags/tag63.xml"/><Relationship Id="rId3" Type="http://schemas.openxmlformats.org/officeDocument/2006/relationships/tags" Target="../tags/tag62.xml"/><Relationship Id="rId2" Type="http://schemas.openxmlformats.org/officeDocument/2006/relationships/tags" Target="../tags/tag61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7" Type="http://schemas.openxmlformats.org/officeDocument/2006/relationships/tags" Target="../tags/tag74.xml"/><Relationship Id="rId6" Type="http://schemas.openxmlformats.org/officeDocument/2006/relationships/tags" Target="../tags/tag73.xml"/><Relationship Id="rId5" Type="http://schemas.openxmlformats.org/officeDocument/2006/relationships/tags" Target="../tags/tag72.xml"/><Relationship Id="rId4" Type="http://schemas.openxmlformats.org/officeDocument/2006/relationships/tags" Target="../tags/tag71.xml"/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8" Type="http://schemas.openxmlformats.org/officeDocument/2006/relationships/tags" Target="../tags/tag81.xml"/><Relationship Id="rId7" Type="http://schemas.openxmlformats.org/officeDocument/2006/relationships/tags" Target="../tags/tag80.xml"/><Relationship Id="rId6" Type="http://schemas.openxmlformats.org/officeDocument/2006/relationships/tags" Target="../tags/tag79.xml"/><Relationship Id="rId5" Type="http://schemas.openxmlformats.org/officeDocument/2006/relationships/tags" Target="../tags/tag78.xml"/><Relationship Id="rId4" Type="http://schemas.openxmlformats.org/officeDocument/2006/relationships/tags" Target="../tags/tag77.xml"/><Relationship Id="rId3" Type="http://schemas.openxmlformats.org/officeDocument/2006/relationships/tags" Target="../tags/tag76.xml"/><Relationship Id="rId2" Type="http://schemas.openxmlformats.org/officeDocument/2006/relationships/tags" Target="../tags/tag75.xml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9" Type="http://schemas.openxmlformats.org/officeDocument/2006/relationships/tags" Target="../tags/tag89.xml"/><Relationship Id="rId8" Type="http://schemas.openxmlformats.org/officeDocument/2006/relationships/tags" Target="../tags/tag88.xml"/><Relationship Id="rId7" Type="http://schemas.openxmlformats.org/officeDocument/2006/relationships/tags" Target="../tags/tag87.xml"/><Relationship Id="rId6" Type="http://schemas.openxmlformats.org/officeDocument/2006/relationships/tags" Target="../tags/tag86.xml"/><Relationship Id="rId5" Type="http://schemas.openxmlformats.org/officeDocument/2006/relationships/tags" Target="../tags/tag85.xml"/><Relationship Id="rId4" Type="http://schemas.openxmlformats.org/officeDocument/2006/relationships/tags" Target="../tags/tag84.xml"/><Relationship Id="rId3" Type="http://schemas.openxmlformats.org/officeDocument/2006/relationships/tags" Target="../tags/tag83.xml"/><Relationship Id="rId2" Type="http://schemas.openxmlformats.org/officeDocument/2006/relationships/tags" Target="../tags/tag82.xml"/><Relationship Id="rId10" Type="http://schemas.openxmlformats.org/officeDocument/2006/relationships/tags" Target="../tags/tag90.xml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9" Type="http://schemas.openxmlformats.org/officeDocument/2006/relationships/tags" Target="../tags/tag98.xml"/><Relationship Id="rId8" Type="http://schemas.openxmlformats.org/officeDocument/2006/relationships/tags" Target="../tags/tag97.xml"/><Relationship Id="rId7" Type="http://schemas.openxmlformats.org/officeDocument/2006/relationships/tags" Target="../tags/tag96.xml"/><Relationship Id="rId6" Type="http://schemas.openxmlformats.org/officeDocument/2006/relationships/tags" Target="../tags/tag95.xml"/><Relationship Id="rId5" Type="http://schemas.openxmlformats.org/officeDocument/2006/relationships/tags" Target="../tags/tag94.xml"/><Relationship Id="rId4" Type="http://schemas.openxmlformats.org/officeDocument/2006/relationships/tags" Target="../tags/tag93.xml"/><Relationship Id="rId3" Type="http://schemas.openxmlformats.org/officeDocument/2006/relationships/tags" Target="../tags/tag92.xml"/><Relationship Id="rId2" Type="http://schemas.openxmlformats.org/officeDocument/2006/relationships/tags" Target="../tags/tag91.xml"/><Relationship Id="rId10" Type="http://schemas.openxmlformats.org/officeDocument/2006/relationships/tags" Target="../tags/tag99.xml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9" Type="http://schemas.openxmlformats.org/officeDocument/2006/relationships/tags" Target="../tags/tag107.xml"/><Relationship Id="rId8" Type="http://schemas.openxmlformats.org/officeDocument/2006/relationships/tags" Target="../tags/tag106.xml"/><Relationship Id="rId7" Type="http://schemas.openxmlformats.org/officeDocument/2006/relationships/tags" Target="../tags/tag105.xml"/><Relationship Id="rId6" Type="http://schemas.openxmlformats.org/officeDocument/2006/relationships/tags" Target="../tags/tag104.xml"/><Relationship Id="rId5" Type="http://schemas.openxmlformats.org/officeDocument/2006/relationships/tags" Target="../tags/tag103.xml"/><Relationship Id="rId4" Type="http://schemas.openxmlformats.org/officeDocument/2006/relationships/tags" Target="../tags/tag102.xml"/><Relationship Id="rId3" Type="http://schemas.openxmlformats.org/officeDocument/2006/relationships/tags" Target="../tags/tag101.xml"/><Relationship Id="rId2" Type="http://schemas.openxmlformats.org/officeDocument/2006/relationships/tags" Target="../tags/tag100.xml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9" Type="http://schemas.openxmlformats.org/officeDocument/2006/relationships/tags" Target="../tags/tag115.xml"/><Relationship Id="rId8" Type="http://schemas.openxmlformats.org/officeDocument/2006/relationships/tags" Target="../tags/tag114.xml"/><Relationship Id="rId7" Type="http://schemas.openxmlformats.org/officeDocument/2006/relationships/tags" Target="../tags/tag113.xml"/><Relationship Id="rId6" Type="http://schemas.openxmlformats.org/officeDocument/2006/relationships/tags" Target="../tags/tag112.xml"/><Relationship Id="rId5" Type="http://schemas.openxmlformats.org/officeDocument/2006/relationships/tags" Target="../tags/tag111.xml"/><Relationship Id="rId4" Type="http://schemas.openxmlformats.org/officeDocument/2006/relationships/tags" Target="../tags/tag110.xml"/><Relationship Id="rId3" Type="http://schemas.openxmlformats.org/officeDocument/2006/relationships/tags" Target="../tags/tag109.xml"/><Relationship Id="rId2" Type="http://schemas.openxmlformats.org/officeDocument/2006/relationships/tags" Target="../tags/tag108.xml"/><Relationship Id="rId10" Type="http://schemas.openxmlformats.org/officeDocument/2006/relationships/tags" Target="../tags/tag116.xml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7" Type="http://schemas.openxmlformats.org/officeDocument/2006/relationships/tags" Target="../tags/tag122.xml"/><Relationship Id="rId6" Type="http://schemas.openxmlformats.org/officeDocument/2006/relationships/tags" Target="../tags/tag121.xml"/><Relationship Id="rId5" Type="http://schemas.openxmlformats.org/officeDocument/2006/relationships/tags" Target="../tags/tag120.xml"/><Relationship Id="rId4" Type="http://schemas.openxmlformats.org/officeDocument/2006/relationships/tags" Target="../tags/tag119.xml"/><Relationship Id="rId3" Type="http://schemas.openxmlformats.org/officeDocument/2006/relationships/tags" Target="../tags/tag118.xml"/><Relationship Id="rId2" Type="http://schemas.openxmlformats.org/officeDocument/2006/relationships/tags" Target="../tags/tag117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>
            <p:custDataLst>
              <p:tags r:id="rId2"/>
            </p:custDataLst>
          </p:nvPr>
        </p:nvSpPr>
        <p:spPr>
          <a:xfrm>
            <a:off x="274320" y="321260"/>
            <a:ext cx="11683455" cy="39305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8" name="任意形状 8"/>
          <p:cNvSpPr/>
          <p:nvPr userDrawn="1">
            <p:custDataLst>
              <p:tags r:id="rId3"/>
            </p:custDataLst>
          </p:nvPr>
        </p:nvSpPr>
        <p:spPr>
          <a:xfrm>
            <a:off x="9490237" y="321259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/>
              </a:gs>
              <a:gs pos="99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9" name="任意形状 9"/>
          <p:cNvSpPr/>
          <p:nvPr userDrawn="1">
            <p:custDataLst>
              <p:tags r:id="rId4"/>
            </p:custDataLst>
          </p:nvPr>
        </p:nvSpPr>
        <p:spPr>
          <a:xfrm rot="10800000">
            <a:off x="261015" y="2411670"/>
            <a:ext cx="1887415" cy="184012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10" name="矩形 9"/>
          <p:cNvSpPr/>
          <p:nvPr userDrawn="1">
            <p:custDataLst>
              <p:tags r:id="rId5"/>
            </p:custDataLst>
          </p:nvPr>
        </p:nvSpPr>
        <p:spPr>
          <a:xfrm>
            <a:off x="9471025" y="6254750"/>
            <a:ext cx="1800225" cy="762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 userDrawn="1">
            <p:custDataLst>
              <p:tags r:id="rId6"/>
            </p:custDataLst>
          </p:nvPr>
        </p:nvSpPr>
        <p:spPr>
          <a:xfrm flipV="1">
            <a:off x="750570" y="6305550"/>
            <a:ext cx="715645" cy="762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 userDrawn="1">
            <p:custDataLst>
              <p:tags r:id="rId7"/>
            </p:custDataLst>
          </p:nvPr>
        </p:nvSpPr>
        <p:spPr>
          <a:xfrm>
            <a:off x="1555115" y="6306820"/>
            <a:ext cx="88900" cy="762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 userDrawn="1">
            <p:custDataLst>
              <p:tags r:id="rId8"/>
            </p:custDataLst>
          </p:nvPr>
        </p:nvSpPr>
        <p:spPr>
          <a:xfrm>
            <a:off x="1731010" y="6306820"/>
            <a:ext cx="253365" cy="762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2"/>
            </p:custDataLst>
          </p:nvPr>
        </p:nvSpPr>
        <p:spPr>
          <a:xfrm>
            <a:off x="883644" y="809127"/>
            <a:ext cx="9144000" cy="1896745"/>
          </a:xfrm>
        </p:spPr>
        <p:txBody>
          <a:bodyPr lIns="91440" tIns="45720" rIns="91440" bIns="0" anchor="b" anchorCtr="0">
            <a:normAutofit/>
          </a:bodyPr>
          <a:lstStyle>
            <a:lvl1pPr algn="l">
              <a:defRPr sz="6600" b="1" spc="600" baseline="0">
                <a:latin typeface="Arial" panose="020B0604020202020204" pitchFamily="34" charset="0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13"/>
            </p:custDataLst>
          </p:nvPr>
        </p:nvSpPr>
        <p:spPr>
          <a:xfrm>
            <a:off x="883643" y="3017520"/>
            <a:ext cx="9144000" cy="890270"/>
          </a:xfrm>
        </p:spPr>
        <p:txBody>
          <a:bodyPr lIns="91440" tIns="0" rIns="91440" bIns="45720">
            <a:normAutofit/>
          </a:bodyPr>
          <a:lstStyle>
            <a:lvl1pPr marL="0" indent="0" algn="l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3" hasCustomPrompt="1"/>
            <p:custDataLst>
              <p:tags r:id="rId14"/>
            </p:custDataLst>
          </p:nvPr>
        </p:nvSpPr>
        <p:spPr>
          <a:xfrm>
            <a:off x="883644" y="5050433"/>
            <a:ext cx="3365430" cy="579657"/>
          </a:xfrm>
        </p:spPr>
        <p:txBody>
          <a:bodyPr lIns="91440" tIns="45720" rIns="91440" bIns="45720">
            <a:normAutofit/>
          </a:bodyPr>
          <a:lstStyle>
            <a:lvl1pPr marL="0" indent="0">
              <a:buNone/>
              <a:defRPr sz="2400" baseline="0">
                <a:solidFill>
                  <a:schemeClr val="accent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 userDrawn="1">
            <p:custDataLst>
              <p:tags r:id="rId2"/>
            </p:custDataLst>
          </p:nvPr>
        </p:nvSpPr>
        <p:spPr>
          <a:xfrm>
            <a:off x="0" y="6474460"/>
            <a:ext cx="12249150" cy="3835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4676775" y="2059757"/>
            <a:ext cx="6243774" cy="922021"/>
          </a:xfrm>
        </p:spPr>
        <p:txBody>
          <a:bodyPr lIns="91440" tIns="45720" rIns="91440" bIns="0" anchor="b" anchorCtr="0">
            <a:normAutofit/>
          </a:bodyPr>
          <a:lstStyle>
            <a:lvl1pPr>
              <a:defRPr sz="5400" u="none" strike="noStrike" kern="1200" cap="none" spc="300" normalizeH="0" baseline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4"/>
            </p:custDataLst>
          </p:nvPr>
        </p:nvSpPr>
        <p:spPr>
          <a:xfrm>
            <a:off x="4676775" y="3102596"/>
            <a:ext cx="6243774" cy="1401006"/>
          </a:xfrm>
        </p:spPr>
        <p:txBody>
          <a:bodyPr lIns="91440" tIns="0" rIns="91440" bIns="45720">
            <a:normAutofit/>
          </a:bodyPr>
          <a:lstStyle>
            <a:lvl1pPr marL="0" indent="0" eaLnBrk="1" fontAlgn="auto" latinLnBrk="0" hangingPunct="1"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7628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45227" y="952508"/>
            <a:ext cx="5283242" cy="5388907"/>
          </a:xfrm>
        </p:spPr>
        <p:txBody>
          <a:bodyPr>
            <a:noAutofit/>
          </a:bodyPr>
          <a:lstStyle>
            <a:lvl1pPr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>
            <p:custDataLst>
              <p:tags r:id="rId2"/>
            </p:custDataLst>
          </p:nvPr>
        </p:nvSpPr>
        <p:spPr>
          <a:xfrm>
            <a:off x="266065" y="313690"/>
            <a:ext cx="11683365" cy="5634990"/>
          </a:xfrm>
          <a:prstGeom prst="rect">
            <a:avLst/>
          </a:prstGeom>
          <a:solidFill>
            <a:schemeClr val="tx2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9" name="矩形 8"/>
          <p:cNvSpPr/>
          <p:nvPr userDrawn="1">
            <p:custDataLst>
              <p:tags r:id="rId3"/>
            </p:custDataLst>
          </p:nvPr>
        </p:nvSpPr>
        <p:spPr>
          <a:xfrm>
            <a:off x="1422400" y="4064000"/>
            <a:ext cx="5283200" cy="12700"/>
          </a:xfrm>
          <a:prstGeom prst="rect">
            <a:avLst/>
          </a:prstGeom>
          <a:solidFill>
            <a:schemeClr val="accent1">
              <a:lumMod val="50000"/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任意形状 8"/>
          <p:cNvSpPr/>
          <p:nvPr userDrawn="1">
            <p:custDataLst>
              <p:tags r:id="rId4"/>
            </p:custDataLst>
          </p:nvPr>
        </p:nvSpPr>
        <p:spPr>
          <a:xfrm>
            <a:off x="9480712" y="313004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/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8" name="任意形状 9"/>
          <p:cNvSpPr/>
          <p:nvPr userDrawn="1">
            <p:custDataLst>
              <p:tags r:id="rId5"/>
            </p:custDataLst>
          </p:nvPr>
        </p:nvSpPr>
        <p:spPr>
          <a:xfrm rot="10800000">
            <a:off x="261015" y="4113028"/>
            <a:ext cx="1887415" cy="184012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99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1320799" y="2376714"/>
            <a:ext cx="6653601" cy="1607337"/>
          </a:xfrm>
        </p:spPr>
        <p:txBody>
          <a:bodyPr vert="horz" lIns="91440" tIns="45720" rIns="91440" bIns="0" rtlCol="0" anchor="b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9600" b="1" i="0" u="none" strike="noStrike" kern="1200" cap="none" spc="6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形状 8"/>
          <p:cNvSpPr/>
          <p:nvPr userDrawn="1">
            <p:custDataLst>
              <p:tags r:id="rId2"/>
            </p:custDataLst>
          </p:nvPr>
        </p:nvSpPr>
        <p:spPr>
          <a:xfrm>
            <a:off x="9727092" y="-51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6" name="任意形状 8"/>
          <p:cNvSpPr/>
          <p:nvPr userDrawn="1">
            <p:custDataLst>
              <p:tags r:id="rId3"/>
            </p:custDataLst>
          </p:nvPr>
        </p:nvSpPr>
        <p:spPr>
          <a:xfrm rot="10800000">
            <a:off x="0" y="5480050"/>
            <a:ext cx="1412875" cy="137795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63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 userDrawn="1">
            <p:custDataLst>
              <p:tags r:id="rId3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>
            <a:normAutofit/>
          </a:bodyPr>
          <a:lstStyle>
            <a:lvl1pPr>
              <a:defRPr sz="3200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>
              <a:alpha val="7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dirty="0">
              <a:sym typeface="+mn-ea"/>
            </a:endParaRPr>
          </a:p>
        </p:txBody>
      </p:sp>
      <p:sp>
        <p:nvSpPr>
          <p:cNvPr id="6" name="任意形状 8"/>
          <p:cNvSpPr/>
          <p:nvPr userDrawn="1">
            <p:custDataLst>
              <p:tags r:id="rId3"/>
            </p:custDataLst>
          </p:nvPr>
        </p:nvSpPr>
        <p:spPr>
          <a:xfrm rot="16200000">
            <a:off x="-21591" y="25773"/>
            <a:ext cx="1741805" cy="1698625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/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10" name="任意形状 9"/>
          <p:cNvSpPr/>
          <p:nvPr userDrawn="1">
            <p:custDataLst>
              <p:tags r:id="rId4"/>
            </p:custDataLst>
          </p:nvPr>
        </p:nvSpPr>
        <p:spPr>
          <a:xfrm rot="10800000">
            <a:off x="0" y="5913755"/>
            <a:ext cx="976630" cy="95250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90000"/>
                  <a:alpha val="24000"/>
                </a:schemeClr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>
            <a:normAutofit/>
          </a:bodyPr>
          <a:lstStyle>
            <a:lvl1pPr>
              <a:defRPr sz="3600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9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2663825"/>
          </a:xfrm>
          <a:prstGeom prst="rect">
            <a:avLst/>
          </a:prstGeom>
          <a:solidFill>
            <a:schemeClr val="tx2">
              <a:alpha val="7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8" name="任意形状 9"/>
          <p:cNvSpPr/>
          <p:nvPr userDrawn="1">
            <p:custDataLst>
              <p:tags r:id="rId3"/>
            </p:custDataLst>
          </p:nvPr>
        </p:nvSpPr>
        <p:spPr>
          <a:xfrm rot="16200000">
            <a:off x="-18383" y="15240"/>
            <a:ext cx="1243965" cy="1213485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90000"/>
                  <a:alpha val="24000"/>
                </a:schemeClr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6" name="任意形状 8"/>
          <p:cNvSpPr/>
          <p:nvPr userDrawn="1">
            <p:custDataLst>
              <p:tags r:id="rId4"/>
            </p:custDataLst>
          </p:nvPr>
        </p:nvSpPr>
        <p:spPr>
          <a:xfrm>
            <a:off x="10344785" y="0"/>
            <a:ext cx="1847215" cy="1801495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/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>
            <a:normAutofit/>
          </a:bodyPr>
          <a:lstStyle>
            <a:lvl1pPr algn="ctr">
              <a:defRPr sz="3600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9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3810" y="5029201"/>
            <a:ext cx="12192000" cy="1828799"/>
          </a:xfrm>
          <a:prstGeom prst="rect">
            <a:avLst/>
          </a:prstGeom>
          <a:solidFill>
            <a:schemeClr val="tx2">
              <a:alpha val="7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10" name="任意形状 9"/>
          <p:cNvSpPr/>
          <p:nvPr userDrawn="1">
            <p:custDataLst>
              <p:tags r:id="rId3"/>
            </p:custDataLst>
          </p:nvPr>
        </p:nvSpPr>
        <p:spPr>
          <a:xfrm rot="10800000">
            <a:off x="3810" y="5905500"/>
            <a:ext cx="976630" cy="95250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90000"/>
                  <a:alpha val="24000"/>
                </a:schemeClr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>
            <a:normAutofit/>
          </a:bodyPr>
          <a:lstStyle>
            <a:lvl1pPr algn="ctr">
              <a:defRPr sz="3200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8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9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-3492"/>
            <a:ext cx="12192000" cy="914400"/>
          </a:xfrm>
          <a:prstGeom prst="rect">
            <a:avLst/>
          </a:prstGeom>
          <a:solidFill>
            <a:schemeClr val="tx2">
              <a:alpha val="7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9755" y="193040"/>
            <a:ext cx="11037570" cy="521335"/>
          </a:xfrm>
        </p:spPr>
        <p:txBody>
          <a:bodyPr>
            <a:noAutofit/>
          </a:bodyPr>
          <a:lstStyle>
            <a:lvl1pPr>
              <a:defRPr sz="2800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>
            <a:normAutofit/>
          </a:bodyPr>
          <a:lstStyle>
            <a:lvl1pPr algn="ctr">
              <a:defRPr sz="6000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9.xml"/><Relationship Id="rId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3.xml"/><Relationship Id="rId25" Type="http://schemas.openxmlformats.org/officeDocument/2006/relationships/theme" Target="../theme/theme2.xml"/><Relationship Id="rId24" Type="http://schemas.openxmlformats.org/officeDocument/2006/relationships/tags" Target="../tags/tag128.xml"/><Relationship Id="rId23" Type="http://schemas.openxmlformats.org/officeDocument/2006/relationships/tags" Target="../tags/tag127.xml"/><Relationship Id="rId22" Type="http://schemas.openxmlformats.org/officeDocument/2006/relationships/tags" Target="../tags/tag126.xml"/><Relationship Id="rId21" Type="http://schemas.openxmlformats.org/officeDocument/2006/relationships/tags" Target="../tags/tag125.xml"/><Relationship Id="rId20" Type="http://schemas.openxmlformats.org/officeDocument/2006/relationships/tags" Target="../tags/tag124.xml"/><Relationship Id="rId2" Type="http://schemas.openxmlformats.org/officeDocument/2006/relationships/slideLayout" Target="../slideLayouts/slideLayout12.xml"/><Relationship Id="rId19" Type="http://schemas.openxmlformats.org/officeDocument/2006/relationships/tags" Target="../tags/tag123.xml"/><Relationship Id="rId18" Type="http://schemas.openxmlformats.org/officeDocument/2006/relationships/slideLayout" Target="../slideLayouts/slideLayout28.xml"/><Relationship Id="rId17" Type="http://schemas.openxmlformats.org/officeDocument/2006/relationships/slideLayout" Target="../slideLayouts/slideLayout27.xml"/><Relationship Id="rId16" Type="http://schemas.openxmlformats.org/officeDocument/2006/relationships/slideLayout" Target="../slideLayouts/slideLayout26.xml"/><Relationship Id="rId15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1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2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>
            <p:custDataLst>
              <p:tags r:id="rId2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  <p:sldLayoutId id="2147483674" r:id="rId15"/>
    <p:sldLayoutId id="2147483675" r:id="rId16"/>
    <p:sldLayoutId id="2147483676" r:id="rId17"/>
    <p:sldLayoutId id="2147483677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accent1"/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1.xml"/><Relationship Id="rId3" Type="http://schemas.openxmlformats.org/officeDocument/2006/relationships/tags" Target="../tags/tag131.xml"/><Relationship Id="rId2" Type="http://schemas.openxmlformats.org/officeDocument/2006/relationships/tags" Target="../tags/tag130.xml"/><Relationship Id="rId1" Type="http://schemas.openxmlformats.org/officeDocument/2006/relationships/tags" Target="../tags/tag129.xml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13.xml"/><Relationship Id="rId3" Type="http://schemas.openxmlformats.org/officeDocument/2006/relationships/tags" Target="../tags/tag197.xml"/><Relationship Id="rId2" Type="http://schemas.openxmlformats.org/officeDocument/2006/relationships/tags" Target="../tags/tag196.xml"/><Relationship Id="rId1" Type="http://schemas.openxmlformats.org/officeDocument/2006/relationships/tags" Target="../tags/tag195.xml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13.xml"/><Relationship Id="rId3" Type="http://schemas.openxmlformats.org/officeDocument/2006/relationships/tags" Target="../tags/tag200.xml"/><Relationship Id="rId2" Type="http://schemas.openxmlformats.org/officeDocument/2006/relationships/tags" Target="../tags/tag199.xml"/><Relationship Id="rId1" Type="http://schemas.openxmlformats.org/officeDocument/2006/relationships/tags" Target="../tags/tag198.xml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13.xml"/><Relationship Id="rId3" Type="http://schemas.openxmlformats.org/officeDocument/2006/relationships/tags" Target="../tags/tag203.xml"/><Relationship Id="rId2" Type="http://schemas.openxmlformats.org/officeDocument/2006/relationships/tags" Target="../tags/tag202.xml"/><Relationship Id="rId1" Type="http://schemas.openxmlformats.org/officeDocument/2006/relationships/tags" Target="../tags/tag201.xml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13.xml"/><Relationship Id="rId3" Type="http://schemas.openxmlformats.org/officeDocument/2006/relationships/tags" Target="../tags/tag206.xml"/><Relationship Id="rId2" Type="http://schemas.openxmlformats.org/officeDocument/2006/relationships/tags" Target="../tags/tag205.xml"/><Relationship Id="rId1" Type="http://schemas.openxmlformats.org/officeDocument/2006/relationships/tags" Target="../tags/tag204.xml"/></Relationships>
</file>

<file path=ppt/slides/_rels/slide1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13.xml"/><Relationship Id="rId3" Type="http://schemas.openxmlformats.org/officeDocument/2006/relationships/tags" Target="../tags/tag209.xml"/><Relationship Id="rId2" Type="http://schemas.openxmlformats.org/officeDocument/2006/relationships/tags" Target="../tags/tag208.xml"/><Relationship Id="rId1" Type="http://schemas.openxmlformats.org/officeDocument/2006/relationships/tags" Target="../tags/tag207.xml"/></Relationships>
</file>

<file path=ppt/slides/_rels/slide1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13.xml"/><Relationship Id="rId3" Type="http://schemas.openxmlformats.org/officeDocument/2006/relationships/tags" Target="../tags/tag212.xml"/><Relationship Id="rId2" Type="http://schemas.openxmlformats.org/officeDocument/2006/relationships/tags" Target="../tags/tag211.xml"/><Relationship Id="rId1" Type="http://schemas.openxmlformats.org/officeDocument/2006/relationships/tags" Target="../tags/tag210.xml"/></Relationships>
</file>

<file path=ppt/slides/_rels/slide1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13.xml"/><Relationship Id="rId3" Type="http://schemas.openxmlformats.org/officeDocument/2006/relationships/tags" Target="../tags/tag215.xml"/><Relationship Id="rId2" Type="http://schemas.openxmlformats.org/officeDocument/2006/relationships/tags" Target="../tags/tag214.xml"/><Relationship Id="rId1" Type="http://schemas.openxmlformats.org/officeDocument/2006/relationships/tags" Target="../tags/tag2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tags" Target="../tags/tag217.xml"/><Relationship Id="rId1" Type="http://schemas.openxmlformats.org/officeDocument/2006/relationships/tags" Target="../tags/tag216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3.xml"/><Relationship Id="rId3" Type="http://schemas.openxmlformats.org/officeDocument/2006/relationships/tags" Target="../tags/tag134.xml"/><Relationship Id="rId2" Type="http://schemas.openxmlformats.org/officeDocument/2006/relationships/tags" Target="../tags/tag133.xml"/><Relationship Id="rId1" Type="http://schemas.openxmlformats.org/officeDocument/2006/relationships/tags" Target="../tags/tag132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3.xml"/><Relationship Id="rId3" Type="http://schemas.openxmlformats.org/officeDocument/2006/relationships/tags" Target="../tags/tag137.xml"/><Relationship Id="rId2" Type="http://schemas.openxmlformats.org/officeDocument/2006/relationships/tags" Target="../tags/tag136.xml"/><Relationship Id="rId1" Type="http://schemas.openxmlformats.org/officeDocument/2006/relationships/tags" Target="../tags/tag135.xm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13.xml"/><Relationship Id="rId3" Type="http://schemas.openxmlformats.org/officeDocument/2006/relationships/tags" Target="../tags/tag140.xml"/><Relationship Id="rId2" Type="http://schemas.openxmlformats.org/officeDocument/2006/relationships/tags" Target="../tags/tag139.xml"/><Relationship Id="rId1" Type="http://schemas.openxmlformats.org/officeDocument/2006/relationships/tags" Target="../tags/tag138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tags" Target="../tags/tag149.xml"/><Relationship Id="rId8" Type="http://schemas.openxmlformats.org/officeDocument/2006/relationships/tags" Target="../tags/tag148.xml"/><Relationship Id="rId7" Type="http://schemas.openxmlformats.org/officeDocument/2006/relationships/tags" Target="../tags/tag147.xml"/><Relationship Id="rId6" Type="http://schemas.openxmlformats.org/officeDocument/2006/relationships/tags" Target="../tags/tag146.xml"/><Relationship Id="rId5" Type="http://schemas.openxmlformats.org/officeDocument/2006/relationships/tags" Target="../tags/tag145.xml"/><Relationship Id="rId4" Type="http://schemas.openxmlformats.org/officeDocument/2006/relationships/tags" Target="../tags/tag144.xml"/><Relationship Id="rId3" Type="http://schemas.openxmlformats.org/officeDocument/2006/relationships/tags" Target="../tags/tag143.xml"/><Relationship Id="rId2" Type="http://schemas.openxmlformats.org/officeDocument/2006/relationships/tags" Target="../tags/tag142.xml"/><Relationship Id="rId18" Type="http://schemas.openxmlformats.org/officeDocument/2006/relationships/slideLayout" Target="../slideLayouts/slideLayout17.xml"/><Relationship Id="rId17" Type="http://schemas.openxmlformats.org/officeDocument/2006/relationships/tags" Target="../tags/tag157.xml"/><Relationship Id="rId16" Type="http://schemas.openxmlformats.org/officeDocument/2006/relationships/tags" Target="../tags/tag156.xml"/><Relationship Id="rId15" Type="http://schemas.openxmlformats.org/officeDocument/2006/relationships/tags" Target="../tags/tag155.xml"/><Relationship Id="rId14" Type="http://schemas.openxmlformats.org/officeDocument/2006/relationships/tags" Target="../tags/tag154.xml"/><Relationship Id="rId13" Type="http://schemas.openxmlformats.org/officeDocument/2006/relationships/tags" Target="../tags/tag153.xml"/><Relationship Id="rId12" Type="http://schemas.openxmlformats.org/officeDocument/2006/relationships/tags" Target="../tags/tag152.xml"/><Relationship Id="rId11" Type="http://schemas.openxmlformats.org/officeDocument/2006/relationships/tags" Target="../tags/tag151.xml"/><Relationship Id="rId10" Type="http://schemas.openxmlformats.org/officeDocument/2006/relationships/tags" Target="../tags/tag150.xml"/><Relationship Id="rId1" Type="http://schemas.openxmlformats.org/officeDocument/2006/relationships/tags" Target="../tags/tag141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tags" Target="../tags/tag166.xml"/><Relationship Id="rId8" Type="http://schemas.openxmlformats.org/officeDocument/2006/relationships/tags" Target="../tags/tag165.xml"/><Relationship Id="rId7" Type="http://schemas.openxmlformats.org/officeDocument/2006/relationships/tags" Target="../tags/tag164.xml"/><Relationship Id="rId6" Type="http://schemas.openxmlformats.org/officeDocument/2006/relationships/tags" Target="../tags/tag163.xml"/><Relationship Id="rId5" Type="http://schemas.openxmlformats.org/officeDocument/2006/relationships/tags" Target="../tags/tag162.xml"/><Relationship Id="rId4" Type="http://schemas.openxmlformats.org/officeDocument/2006/relationships/tags" Target="../tags/tag161.xml"/><Relationship Id="rId3" Type="http://schemas.openxmlformats.org/officeDocument/2006/relationships/tags" Target="../tags/tag160.xml"/><Relationship Id="rId21" Type="http://schemas.openxmlformats.org/officeDocument/2006/relationships/slideLayout" Target="../slideLayouts/slideLayout17.xml"/><Relationship Id="rId20" Type="http://schemas.openxmlformats.org/officeDocument/2006/relationships/tags" Target="../tags/tag177.xml"/><Relationship Id="rId2" Type="http://schemas.openxmlformats.org/officeDocument/2006/relationships/tags" Target="../tags/tag159.xml"/><Relationship Id="rId19" Type="http://schemas.openxmlformats.org/officeDocument/2006/relationships/tags" Target="../tags/tag176.xml"/><Relationship Id="rId18" Type="http://schemas.openxmlformats.org/officeDocument/2006/relationships/tags" Target="../tags/tag175.xml"/><Relationship Id="rId17" Type="http://schemas.openxmlformats.org/officeDocument/2006/relationships/tags" Target="../tags/tag174.xml"/><Relationship Id="rId16" Type="http://schemas.openxmlformats.org/officeDocument/2006/relationships/tags" Target="../tags/tag173.xml"/><Relationship Id="rId15" Type="http://schemas.openxmlformats.org/officeDocument/2006/relationships/tags" Target="../tags/tag172.xml"/><Relationship Id="rId14" Type="http://schemas.openxmlformats.org/officeDocument/2006/relationships/tags" Target="../tags/tag171.xml"/><Relationship Id="rId13" Type="http://schemas.openxmlformats.org/officeDocument/2006/relationships/tags" Target="../tags/tag170.xml"/><Relationship Id="rId12" Type="http://schemas.openxmlformats.org/officeDocument/2006/relationships/tags" Target="../tags/tag169.xml"/><Relationship Id="rId11" Type="http://schemas.openxmlformats.org/officeDocument/2006/relationships/tags" Target="../tags/tag168.xml"/><Relationship Id="rId10" Type="http://schemas.openxmlformats.org/officeDocument/2006/relationships/tags" Target="../tags/tag167.xml"/><Relationship Id="rId1" Type="http://schemas.openxmlformats.org/officeDocument/2006/relationships/tags" Target="../tags/tag158.xml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13.xml"/><Relationship Id="rId3" Type="http://schemas.openxmlformats.org/officeDocument/2006/relationships/tags" Target="../tags/tag180.xml"/><Relationship Id="rId2" Type="http://schemas.openxmlformats.org/officeDocument/2006/relationships/tags" Target="../tags/tag179.xml"/><Relationship Id="rId1" Type="http://schemas.openxmlformats.org/officeDocument/2006/relationships/tags" Target="../tags/tag178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tags" Target="../tags/tag189.xml"/><Relationship Id="rId8" Type="http://schemas.openxmlformats.org/officeDocument/2006/relationships/tags" Target="../tags/tag188.xml"/><Relationship Id="rId7" Type="http://schemas.openxmlformats.org/officeDocument/2006/relationships/tags" Target="../tags/tag187.xml"/><Relationship Id="rId6" Type="http://schemas.openxmlformats.org/officeDocument/2006/relationships/tags" Target="../tags/tag186.xml"/><Relationship Id="rId5" Type="http://schemas.openxmlformats.org/officeDocument/2006/relationships/tags" Target="../tags/tag185.xml"/><Relationship Id="rId4" Type="http://schemas.openxmlformats.org/officeDocument/2006/relationships/tags" Target="../tags/tag184.xml"/><Relationship Id="rId3" Type="http://schemas.openxmlformats.org/officeDocument/2006/relationships/tags" Target="../tags/tag183.xml"/><Relationship Id="rId2" Type="http://schemas.openxmlformats.org/officeDocument/2006/relationships/tags" Target="../tags/tag182.xml"/><Relationship Id="rId12" Type="http://schemas.openxmlformats.org/officeDocument/2006/relationships/slideLayout" Target="../slideLayouts/slideLayout17.xml"/><Relationship Id="rId11" Type="http://schemas.openxmlformats.org/officeDocument/2006/relationships/tags" Target="../tags/tag191.xml"/><Relationship Id="rId10" Type="http://schemas.openxmlformats.org/officeDocument/2006/relationships/tags" Target="../tags/tag190.xml"/><Relationship Id="rId1" Type="http://schemas.openxmlformats.org/officeDocument/2006/relationships/tags" Target="../tags/tag181.xml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13.xml"/><Relationship Id="rId3" Type="http://schemas.openxmlformats.org/officeDocument/2006/relationships/tags" Target="../tags/tag194.xml"/><Relationship Id="rId2" Type="http://schemas.openxmlformats.org/officeDocument/2006/relationships/tags" Target="../tags/tag193.xml"/><Relationship Id="rId1" Type="http://schemas.openxmlformats.org/officeDocument/2006/relationships/tags" Target="../tags/tag19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969770" y="1042035"/>
            <a:ext cx="9806305" cy="1896745"/>
          </a:xfrm>
        </p:spPr>
        <p:txBody>
          <a:bodyPr>
            <a:noAutofit/>
          </a:bodyPr>
          <a:lstStyle/>
          <a:p>
            <a:pPr algn="r"/>
            <a:r>
              <a:rPr lang="zh-CN" altLang="en-US" sz="4000" dirty="0">
                <a:solidFill>
                  <a:schemeClr val="accent1"/>
                </a:solidFill>
                <a:sym typeface="Arial" panose="020B0604020202020204" pitchFamily="34" charset="0"/>
              </a:rPr>
              <a:t>《绥棱县财源税源建设行动方案</a:t>
            </a:r>
            <a:r>
              <a:rPr lang="zh-CN" altLang="en-US" sz="4000" dirty="0">
                <a:sym typeface="Arial" panose="020B0604020202020204" pitchFamily="34" charset="0"/>
              </a:rPr>
              <a:t>》</a:t>
            </a:r>
            <a:br>
              <a:rPr lang="zh-CN" altLang="en-US" sz="4000" dirty="0">
                <a:solidFill>
                  <a:schemeClr val="accent1"/>
                </a:solidFill>
                <a:sym typeface="Arial" panose="020B0604020202020204" pitchFamily="34" charset="0"/>
              </a:rPr>
            </a:br>
            <a:r>
              <a:rPr lang="zh-CN" altLang="en-US" sz="4000" dirty="0">
                <a:solidFill>
                  <a:schemeClr val="accent1"/>
                </a:solidFill>
                <a:sym typeface="Arial" panose="020B0604020202020204" pitchFamily="34" charset="0"/>
              </a:rPr>
              <a:t>（</a:t>
            </a:r>
            <a:r>
              <a:rPr lang="en-US" altLang="zh-CN" sz="4000" dirty="0">
                <a:solidFill>
                  <a:schemeClr val="accent1"/>
                </a:solidFill>
                <a:sym typeface="Arial" panose="020B0604020202020204" pitchFamily="34" charset="0"/>
              </a:rPr>
              <a:t>2024-2027</a:t>
            </a:r>
            <a:r>
              <a:rPr lang="zh-CN" altLang="en-US" sz="4000" dirty="0">
                <a:solidFill>
                  <a:schemeClr val="accent1"/>
                </a:solidFill>
                <a:sym typeface="Arial" panose="020B0604020202020204" pitchFamily="34" charset="0"/>
              </a:rPr>
              <a:t>年）政策解读</a:t>
            </a:r>
            <a:endParaRPr lang="zh-CN" altLang="en-US" sz="4000" dirty="0">
              <a:solidFill>
                <a:schemeClr val="accent1"/>
              </a:solidFill>
              <a:sym typeface="Arial" panose="020B060402020202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  <p:custDataLst>
              <p:tags r:id="rId2"/>
            </p:custDataLst>
          </p:nvPr>
        </p:nvSpPr>
        <p:spPr>
          <a:xfrm>
            <a:off x="8620484" y="4647208"/>
            <a:ext cx="3365430" cy="579657"/>
          </a:xfrm>
        </p:spPr>
        <p:txBody>
          <a:bodyPr/>
          <a:lstStyle/>
          <a:p>
            <a:r>
              <a:rPr lang="zh-CN" altLang="zh-CN" b="1" dirty="0">
                <a:solidFill>
                  <a:schemeClr val="accent1"/>
                </a:solidFill>
                <a:sym typeface="Arial" panose="020B0604020202020204" pitchFamily="34" charset="0"/>
              </a:rPr>
              <a:t>绥棱县人民政府</a:t>
            </a:r>
            <a:endParaRPr lang="zh-CN" altLang="zh-CN" b="1" dirty="0">
              <a:solidFill>
                <a:schemeClr val="accent1"/>
              </a:solidFill>
              <a:sym typeface="Arial" panose="020B0604020202020204" pitchFamily="34" charset="0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>
            <p:custDataLst>
              <p:tags r:id="rId1"/>
            </p:custDataLst>
          </p:nvPr>
        </p:nvSpPr>
        <p:spPr>
          <a:xfrm>
            <a:off x="1134110" y="1323975"/>
            <a:ext cx="3341370" cy="34861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rtlCol="0" anchor="ctr" anchorCtr="0">
            <a:normAutofit/>
          </a:bodyPr>
          <a:lstStyle/>
          <a:p>
            <a:pPr algn="ctr"/>
            <a:r>
              <a:rPr lang="en-US" altLang="zh-CN" sz="21500" b="1" dirty="0">
                <a:ln w="25400">
                  <a:solidFill>
                    <a:schemeClr val="accent1"/>
                  </a:solidFill>
                </a:ln>
                <a:noFill/>
                <a:uFillTx/>
                <a:latin typeface="Arial" panose="020B0604020202020204" pitchFamily="34" charset="0"/>
                <a:ea typeface="微软雅黑" panose="020B0503020204020204" charset="-122"/>
                <a:cs typeface="+mj-lt"/>
                <a:sym typeface="Arial" panose="020B0604020202020204" pitchFamily="34" charset="0"/>
              </a:rPr>
              <a:t>06</a:t>
            </a:r>
            <a:endParaRPr lang="en-US" altLang="zh-CN" sz="21500" b="1" dirty="0">
              <a:ln w="25400">
                <a:solidFill>
                  <a:schemeClr val="accent1"/>
                </a:solidFill>
              </a:ln>
              <a:noFill/>
              <a:uFillTx/>
              <a:latin typeface="Arial" panose="020B0604020202020204" pitchFamily="34" charset="0"/>
              <a:ea typeface="微软雅黑" panose="020B0503020204020204" charset="-122"/>
              <a:cs typeface="+mj-lt"/>
              <a:sym typeface="Arial" panose="020B0604020202020204" pitchFamily="34" charset="0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76775" y="1323792"/>
            <a:ext cx="6243774" cy="922021"/>
          </a:xfrm>
        </p:spPr>
        <p:txBody>
          <a:bodyPr>
            <a:normAutofit fontScale="50000"/>
          </a:bodyPr>
          <a:lstStyle/>
          <a:p>
            <a:r>
              <a:rPr lang="zh-CN" altLang="en-US">
                <a:solidFill>
                  <a:schemeClr val="accent1"/>
                </a:solidFill>
              </a:rPr>
              <a:t>县发改局在财源税源建设中，重点负责哪些行动？</a:t>
            </a:r>
            <a:endParaRPr lang="zh-CN" altLang="en-US">
              <a:solidFill>
                <a:schemeClr val="accent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775200" y="2475865"/>
            <a:ext cx="5652770" cy="2358390"/>
          </a:xfrm>
          <a:prstGeom prst="rect">
            <a:avLst/>
          </a:prstGeom>
        </p:spPr>
        <p:txBody>
          <a:bodyPr wrap="square">
            <a:spAutoFit/>
          </a:bodyPr>
          <a:p>
            <a:pPr marL="0" indent="406400" algn="just" defTabSz="266700">
              <a:lnSpc>
                <a:spcPts val="28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b="1">
                <a:latin typeface="楷体" panose="02010609060101010101" charset="-122"/>
                <a:ea typeface="楷体" panose="02010609060101010101" charset="-122"/>
              </a:rPr>
              <a:t>县发改局重点负责两大行动：</a:t>
            </a:r>
            <a:endParaRPr lang="zh-CN" altLang="en-US" b="1">
              <a:latin typeface="楷体" panose="02010609060101010101" charset="-122"/>
              <a:ea typeface="楷体" panose="02010609060101010101" charset="-122"/>
            </a:endParaRPr>
          </a:p>
          <a:p>
            <a:pPr marL="0" indent="406400" algn="just" defTabSz="266700">
              <a:lnSpc>
                <a:spcPts val="28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b="1">
                <a:latin typeface="仿宋" panose="02010609060101010101" charset="-122"/>
                <a:ea typeface="仿宋" panose="02010609060101010101" charset="-122"/>
              </a:rPr>
              <a:t>产业投资项目培育行动：承担主要责任，推进重点产业项目建设，确保项目竣工投产与新增企业税收增长。</a:t>
            </a:r>
            <a:endParaRPr lang="zh-CN" altLang="en-US" b="1">
              <a:latin typeface="仿宋" panose="02010609060101010101" charset="-122"/>
              <a:ea typeface="仿宋" panose="02010609060101010101" charset="-122"/>
            </a:endParaRPr>
          </a:p>
          <a:p>
            <a:pPr marL="0" indent="0" algn="just" defTabSz="266700">
              <a:spcBef>
                <a:spcPct val="0"/>
              </a:spcBef>
              <a:spcAft>
                <a:spcPct val="0"/>
              </a:spcAft>
            </a:pPr>
            <a:r>
              <a:rPr lang="en-US" altLang="zh-CN" b="1">
                <a:latin typeface="仿宋" panose="02010609060101010101" charset="-122"/>
                <a:ea typeface="仿宋" panose="02010609060101010101" charset="-122"/>
              </a:rPr>
              <a:t>    </a:t>
            </a:r>
            <a:r>
              <a:rPr lang="zh-CN" altLang="en-US" b="1">
                <a:latin typeface="仿宋" panose="02010609060101010101" charset="-122"/>
                <a:ea typeface="仿宋" panose="02010609060101010101" charset="-122"/>
              </a:rPr>
              <a:t>企业壮大行动：在央企、地方国企、民营经济壮大行动中，推动央企重大项目布局与优化服务，促进各类企业税收增长。</a:t>
            </a:r>
            <a:endParaRPr lang="zh-CN" altLang="en-US" b="1">
              <a:latin typeface="仿宋" panose="02010609060101010101" charset="-122"/>
              <a:ea typeface="仿宋" panose="02010609060101010101" charset="-122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>
            <p:custDataLst>
              <p:tags r:id="rId1"/>
            </p:custDataLst>
          </p:nvPr>
        </p:nvSpPr>
        <p:spPr>
          <a:xfrm>
            <a:off x="1134110" y="1323975"/>
            <a:ext cx="3341370" cy="34861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rtlCol="0" anchor="ctr" anchorCtr="0">
            <a:normAutofit/>
          </a:bodyPr>
          <a:lstStyle/>
          <a:p>
            <a:pPr algn="ctr"/>
            <a:r>
              <a:rPr lang="en-US" altLang="zh-CN" sz="21500" b="1" dirty="0">
                <a:ln w="25400">
                  <a:solidFill>
                    <a:schemeClr val="accent1"/>
                  </a:solidFill>
                </a:ln>
                <a:noFill/>
                <a:uFillTx/>
                <a:latin typeface="Arial" panose="020B0604020202020204" pitchFamily="34" charset="0"/>
                <a:ea typeface="微软雅黑" panose="020B0503020204020204" charset="-122"/>
                <a:cs typeface="+mj-lt"/>
                <a:sym typeface="Arial" panose="020B0604020202020204" pitchFamily="34" charset="0"/>
              </a:rPr>
              <a:t>07</a:t>
            </a:r>
            <a:endParaRPr lang="en-US" altLang="zh-CN" sz="21500" b="1" dirty="0">
              <a:ln w="25400">
                <a:solidFill>
                  <a:schemeClr val="accent1"/>
                </a:solidFill>
              </a:ln>
              <a:noFill/>
              <a:uFillTx/>
              <a:latin typeface="Arial" panose="020B0604020202020204" pitchFamily="34" charset="0"/>
              <a:ea typeface="微软雅黑" panose="020B0503020204020204" charset="-122"/>
              <a:cs typeface="+mj-lt"/>
              <a:sym typeface="Arial" panose="020B0604020202020204" pitchFamily="34" charset="0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76775" y="1323792"/>
            <a:ext cx="6243774" cy="922021"/>
          </a:xfrm>
        </p:spPr>
        <p:txBody>
          <a:bodyPr>
            <a:noAutofit/>
          </a:bodyPr>
          <a:lstStyle/>
          <a:p>
            <a:r>
              <a:rPr lang="zh-CN" altLang="en-US" sz="2700">
                <a:solidFill>
                  <a:schemeClr val="accent1"/>
                </a:solidFill>
              </a:rPr>
              <a:t>县住建局在房地产和建筑行业方面，有哪些推进财源税源建设的举措？</a:t>
            </a:r>
            <a:endParaRPr lang="zh-CN" altLang="en-US" sz="2700">
              <a:solidFill>
                <a:schemeClr val="accent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751070" y="2731770"/>
            <a:ext cx="6096000" cy="17519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en-US" altLang="zh-CN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  </a:t>
            </a:r>
            <a:r>
              <a:rPr lang="zh-CN" altLang="en-US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房地产领域：负责加快构建房地产发展新模式，提供房地产金融支持、推进商品房现售制度改革。
</a:t>
            </a:r>
            <a:r>
              <a:rPr lang="en-US" altLang="zh-CN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    </a:t>
            </a:r>
            <a:r>
              <a:rPr lang="zh-CN" altLang="en-US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建筑行业领域：加强重点建筑企业培育，提升建筑企业核心竞争力与税收贡献率，同时协同相关部门做好资源资产盘活等工作。</a:t>
            </a:r>
            <a:endParaRPr lang="zh-CN" altLang="en-US" b="1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仿宋" panose="02010609060101010101" charset="-122"/>
              <a:ea typeface="仿宋" panose="02010609060101010101" charset="-122"/>
              <a:cs typeface="仿宋" panose="02010609060101010101" charset="-122"/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>
            <p:custDataLst>
              <p:tags r:id="rId1"/>
            </p:custDataLst>
          </p:nvPr>
        </p:nvSpPr>
        <p:spPr>
          <a:xfrm>
            <a:off x="1134110" y="1323975"/>
            <a:ext cx="3341370" cy="34861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rtlCol="0" anchor="ctr" anchorCtr="0">
            <a:normAutofit/>
          </a:bodyPr>
          <a:lstStyle/>
          <a:p>
            <a:pPr algn="ctr"/>
            <a:r>
              <a:rPr lang="en-US" altLang="zh-CN" sz="21500" b="1" dirty="0">
                <a:ln w="25400">
                  <a:solidFill>
                    <a:schemeClr val="accent1"/>
                  </a:solidFill>
                </a:ln>
                <a:noFill/>
                <a:uFillTx/>
                <a:latin typeface="Arial" panose="020B0604020202020204" pitchFamily="34" charset="0"/>
                <a:ea typeface="微软雅黑" panose="020B0503020204020204" charset="-122"/>
                <a:cs typeface="+mj-lt"/>
                <a:sym typeface="Arial" panose="020B0604020202020204" pitchFamily="34" charset="0"/>
              </a:rPr>
              <a:t>08</a:t>
            </a:r>
            <a:endParaRPr lang="en-US" altLang="zh-CN" sz="21500" b="1" dirty="0">
              <a:ln w="25400">
                <a:solidFill>
                  <a:schemeClr val="accent1"/>
                </a:solidFill>
              </a:ln>
              <a:noFill/>
              <a:uFillTx/>
              <a:latin typeface="Arial" panose="020B0604020202020204" pitchFamily="34" charset="0"/>
              <a:ea typeface="微软雅黑" panose="020B0503020204020204" charset="-122"/>
              <a:cs typeface="+mj-lt"/>
              <a:sym typeface="Arial" panose="020B0604020202020204" pitchFamily="34" charset="0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76775" y="1323792"/>
            <a:ext cx="6243774" cy="922021"/>
          </a:xfrm>
        </p:spPr>
        <p:txBody>
          <a:bodyPr>
            <a:normAutofit fontScale="90000"/>
          </a:bodyPr>
          <a:lstStyle/>
          <a:p>
            <a:r>
              <a:rPr lang="zh-CN" altLang="en-US" sz="3000">
                <a:solidFill>
                  <a:schemeClr val="accent1"/>
                </a:solidFill>
              </a:rPr>
              <a:t>县自然资源局如何通过土地和资源管理助力财源税源建设？</a:t>
            </a:r>
            <a:endParaRPr lang="zh-CN" altLang="en-US" sz="3000">
              <a:solidFill>
                <a:schemeClr val="accent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751070" y="2731770"/>
            <a:ext cx="6096000" cy="18542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en-US" altLang="zh-CN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  </a:t>
            </a:r>
            <a:r>
              <a:rPr lang="zh-CN" altLang="en-US" b="1" spc="100" dirty="0">
                <a:ln w="3175">
                  <a:noFill/>
                  <a:prstDash val="dash"/>
                </a:ln>
                <a:solidFill>
                  <a:schemeClr val="tx1"/>
                </a:solidFill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土地要素保障：在产业项目建设中，协调土地要素保障，为项目推进提供土地支持。</a:t>
            </a:r>
            <a:endParaRPr lang="zh-CN" altLang="en-US" b="1" spc="100" dirty="0">
              <a:ln w="3175">
                <a:noFill/>
                <a:prstDash val="dash"/>
              </a:ln>
              <a:solidFill>
                <a:schemeClr val="tx1"/>
              </a:solidFill>
              <a:uFillTx/>
              <a:latin typeface="仿宋" panose="02010609060101010101" charset="-122"/>
              <a:ea typeface="仿宋" panose="02010609060101010101" charset="-122"/>
              <a:cs typeface="仿宋" panose="02010609060101010101" charset="-122"/>
              <a:sym typeface="+mn-ea"/>
            </a:endParaRPr>
          </a:p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en-US" altLang="zh-CN" b="1" spc="100" dirty="0">
                <a:ln w="3175">
                  <a:noFill/>
                  <a:prstDash val="dash"/>
                </a:ln>
                <a:solidFill>
                  <a:schemeClr val="tx1"/>
                </a:solidFill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    </a:t>
            </a:r>
            <a:r>
              <a:rPr lang="zh-CN" altLang="en-US" b="1" spc="100" dirty="0">
                <a:ln w="3175">
                  <a:noFill/>
                  <a:prstDash val="dash"/>
                </a:ln>
                <a:solidFill>
                  <a:schemeClr val="tx1"/>
                </a:solidFill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资源管理与非税收入：在资源资产盘活行动中，优化土地资源管理、加强河道采砂管理，协同做好水资源税征收相关工作，助力资源资产盘活形成非税收入。</a:t>
            </a:r>
            <a:endParaRPr lang="zh-CN" altLang="en-US" b="1" spc="100" dirty="0">
              <a:ln w="3175">
                <a:noFill/>
                <a:prstDash val="dash"/>
              </a:ln>
              <a:solidFill>
                <a:schemeClr val="tx1"/>
              </a:solidFill>
              <a:uFillTx/>
              <a:latin typeface="仿宋" panose="02010609060101010101" charset="-122"/>
              <a:ea typeface="仿宋" panose="02010609060101010101" charset="-122"/>
              <a:cs typeface="仿宋" panose="02010609060101010101" charset="-122"/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>
            <p:custDataLst>
              <p:tags r:id="rId1"/>
            </p:custDataLst>
          </p:nvPr>
        </p:nvSpPr>
        <p:spPr>
          <a:xfrm>
            <a:off x="1134110" y="1323975"/>
            <a:ext cx="3341370" cy="34861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rtlCol="0" anchor="ctr" anchorCtr="0">
            <a:normAutofit/>
          </a:bodyPr>
          <a:lstStyle/>
          <a:p>
            <a:pPr algn="ctr"/>
            <a:r>
              <a:rPr lang="en-US" altLang="zh-CN" sz="21500" b="1" dirty="0">
                <a:ln w="25400">
                  <a:solidFill>
                    <a:schemeClr val="accent1"/>
                  </a:solidFill>
                </a:ln>
                <a:noFill/>
                <a:uFillTx/>
                <a:latin typeface="Arial" panose="020B0604020202020204" pitchFamily="34" charset="0"/>
                <a:ea typeface="微软雅黑" panose="020B0503020204020204" charset="-122"/>
                <a:cs typeface="+mj-lt"/>
                <a:sym typeface="Arial" panose="020B0604020202020204" pitchFamily="34" charset="0"/>
              </a:rPr>
              <a:t>09</a:t>
            </a:r>
            <a:endParaRPr lang="en-US" altLang="zh-CN" sz="21500" b="1" dirty="0">
              <a:ln w="25400">
                <a:solidFill>
                  <a:schemeClr val="accent1"/>
                </a:solidFill>
              </a:ln>
              <a:noFill/>
              <a:uFillTx/>
              <a:latin typeface="Arial" panose="020B0604020202020204" pitchFamily="34" charset="0"/>
              <a:ea typeface="微软雅黑" panose="020B0503020204020204" charset="-122"/>
              <a:cs typeface="+mj-lt"/>
              <a:sym typeface="Arial" panose="020B0604020202020204" pitchFamily="34" charset="0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748530" y="1441267"/>
            <a:ext cx="6243774" cy="922021"/>
          </a:xfrm>
        </p:spPr>
        <p:txBody>
          <a:bodyPr>
            <a:normAutofit fontScale="50000"/>
          </a:bodyPr>
          <a:lstStyle/>
          <a:p>
            <a:r>
              <a:rPr lang="zh-CN" altLang="en-US">
                <a:solidFill>
                  <a:schemeClr val="accent1"/>
                </a:solidFill>
              </a:rPr>
              <a:t>县农业农村局牵头的农产品相关行动，具体内容是什么？</a:t>
            </a:r>
            <a:endParaRPr lang="zh-CN" altLang="en-US">
              <a:solidFill>
                <a:schemeClr val="accent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748530" y="2808605"/>
            <a:ext cx="5635625" cy="1527175"/>
          </a:xfrm>
          <a:prstGeom prst="rect">
            <a:avLst/>
          </a:prstGeom>
        </p:spPr>
        <p:txBody>
          <a:bodyPr wrap="square">
            <a:spAutoFit/>
          </a:bodyPr>
          <a:p>
            <a:pPr marL="0" indent="406400" algn="just" defTabSz="266700">
              <a:lnSpc>
                <a:spcPts val="28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b="1">
                <a:latin typeface="仿宋" panose="02010609060101010101" charset="-122"/>
                <a:ea typeface="仿宋" panose="02010609060101010101" charset="-122"/>
              </a:rPr>
              <a:t>县农业农村局牵头推进农产品精深加工财源税源建设提速行动，具体包括发展农产品精深加工项目、打造“定制农业”、强化品牌营销，以此推动规模以上农产品加工企业发展与纳税增长。</a:t>
            </a:r>
            <a:endParaRPr lang="zh-CN" altLang="en-US" b="1">
              <a:latin typeface="仿宋" panose="02010609060101010101" charset="-122"/>
              <a:ea typeface="仿宋" panose="02010609060101010101" charset="-122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>
            <p:custDataLst>
              <p:tags r:id="rId1"/>
            </p:custDataLst>
          </p:nvPr>
        </p:nvSpPr>
        <p:spPr>
          <a:xfrm>
            <a:off x="1134110" y="1323975"/>
            <a:ext cx="3341370" cy="34861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rtlCol="0" anchor="ctr" anchorCtr="0">
            <a:normAutofit/>
          </a:bodyPr>
          <a:lstStyle/>
          <a:p>
            <a:pPr algn="ctr"/>
            <a:r>
              <a:rPr lang="en-US" altLang="zh-CN" sz="21500" b="1" dirty="0">
                <a:ln w="25400">
                  <a:solidFill>
                    <a:schemeClr val="accent1"/>
                  </a:solidFill>
                </a:ln>
                <a:noFill/>
                <a:uFillTx/>
                <a:latin typeface="Arial" panose="020B0604020202020204" pitchFamily="34" charset="0"/>
                <a:ea typeface="微软雅黑" panose="020B0503020204020204" charset="-122"/>
                <a:cs typeface="+mj-lt"/>
                <a:sym typeface="Arial" panose="020B0604020202020204" pitchFamily="34" charset="0"/>
              </a:rPr>
              <a:t>10</a:t>
            </a:r>
            <a:endParaRPr lang="en-US" altLang="zh-CN" sz="21500" b="1" dirty="0">
              <a:ln w="25400">
                <a:solidFill>
                  <a:schemeClr val="accent1"/>
                </a:solidFill>
              </a:ln>
              <a:noFill/>
              <a:uFillTx/>
              <a:latin typeface="Arial" panose="020B0604020202020204" pitchFamily="34" charset="0"/>
              <a:ea typeface="微软雅黑" panose="020B0503020204020204" charset="-122"/>
              <a:cs typeface="+mj-lt"/>
              <a:sym typeface="Arial" panose="020B0604020202020204" pitchFamily="34" charset="0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76775" y="1323792"/>
            <a:ext cx="6243774" cy="922021"/>
          </a:xfrm>
        </p:spPr>
        <p:txBody>
          <a:bodyPr>
            <a:normAutofit fontScale="50000"/>
          </a:bodyPr>
          <a:lstStyle/>
          <a:p>
            <a:r>
              <a:rPr lang="zh-CN" altLang="en-US">
                <a:solidFill>
                  <a:schemeClr val="accent1"/>
                </a:solidFill>
              </a:rPr>
              <a:t>县文体局在文旅产业方面，有哪些培育财源税源的具体计划？</a:t>
            </a:r>
            <a:endParaRPr lang="zh-CN" altLang="en-US">
              <a:solidFill>
                <a:schemeClr val="accent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792980" y="2790825"/>
            <a:ext cx="5644515" cy="1527175"/>
          </a:xfrm>
          <a:prstGeom prst="rect">
            <a:avLst/>
          </a:prstGeom>
        </p:spPr>
        <p:txBody>
          <a:bodyPr wrap="square">
            <a:spAutoFit/>
          </a:bodyPr>
          <a:p>
            <a:pPr marL="0" indent="406400" algn="just" defTabSz="266700">
              <a:lnSpc>
                <a:spcPts val="28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b="1">
                <a:latin typeface="仿宋" panose="02010609060101010101" charset="-122"/>
                <a:ea typeface="仿宋" panose="02010609060101010101" charset="-122"/>
              </a:rPr>
              <a:t>县文体局专注于文旅产业发展壮大，具体计划包括打造冰雪旅游精品路线、建设“绥棱冰雪天地” 二期、加强宣传推广，通过这些举措培育文旅产业财源税源。</a:t>
            </a:r>
            <a:endParaRPr lang="zh-CN" altLang="en-US" b="1">
              <a:latin typeface="仿宋" panose="02010609060101010101" charset="-122"/>
              <a:ea typeface="仿宋" panose="02010609060101010101" charset="-122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>
            <p:custDataLst>
              <p:tags r:id="rId1"/>
            </p:custDataLst>
          </p:nvPr>
        </p:nvSpPr>
        <p:spPr>
          <a:xfrm>
            <a:off x="1134110" y="1323975"/>
            <a:ext cx="3341370" cy="34861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rtlCol="0" anchor="ctr" anchorCtr="0">
            <a:normAutofit/>
          </a:bodyPr>
          <a:lstStyle/>
          <a:p>
            <a:pPr algn="ctr"/>
            <a:r>
              <a:rPr lang="en-US" altLang="zh-CN" sz="21500" b="1" dirty="0">
                <a:ln w="25400">
                  <a:solidFill>
                    <a:schemeClr val="accent1"/>
                  </a:solidFill>
                </a:ln>
                <a:noFill/>
                <a:uFillTx/>
                <a:latin typeface="Arial" panose="020B0604020202020204" pitchFamily="34" charset="0"/>
                <a:ea typeface="微软雅黑" panose="020B0503020204020204" charset="-122"/>
                <a:cs typeface="+mj-lt"/>
                <a:sym typeface="Arial" panose="020B0604020202020204" pitchFamily="34" charset="0"/>
              </a:rPr>
              <a:t>11</a:t>
            </a:r>
            <a:endParaRPr lang="en-US" altLang="zh-CN" sz="21500" b="1" dirty="0">
              <a:ln w="25400">
                <a:solidFill>
                  <a:schemeClr val="accent1"/>
                </a:solidFill>
              </a:ln>
              <a:noFill/>
              <a:uFillTx/>
              <a:latin typeface="Arial" panose="020B0604020202020204" pitchFamily="34" charset="0"/>
              <a:ea typeface="微软雅黑" panose="020B0503020204020204" charset="-122"/>
              <a:cs typeface="+mj-lt"/>
              <a:sym typeface="Arial" panose="020B0604020202020204" pitchFamily="34" charset="0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76775" y="1493972"/>
            <a:ext cx="6243774" cy="922021"/>
          </a:xfrm>
        </p:spPr>
        <p:txBody>
          <a:bodyPr>
            <a:normAutofit fontScale="50000"/>
          </a:bodyPr>
          <a:lstStyle/>
          <a:p>
            <a:r>
              <a:rPr lang="zh-CN" altLang="en-US">
                <a:solidFill>
                  <a:schemeClr val="accent1"/>
                </a:solidFill>
              </a:rPr>
              <a:t>县金融监管局、县财政局在金融支持和资源盘活方面，分别承担什么责任？</a:t>
            </a:r>
            <a:endParaRPr lang="zh-CN" altLang="en-US">
              <a:solidFill>
                <a:schemeClr val="accent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676775" y="2665095"/>
            <a:ext cx="5824220" cy="2245360"/>
          </a:xfrm>
          <a:prstGeom prst="rect">
            <a:avLst/>
          </a:prstGeom>
        </p:spPr>
        <p:txBody>
          <a:bodyPr wrap="square">
            <a:spAutoFit/>
          </a:bodyPr>
          <a:p>
            <a:pPr marL="0" indent="406400" algn="just" defTabSz="266700">
              <a:lnSpc>
                <a:spcPts val="28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b="1">
                <a:latin typeface="仿宋" panose="02010609060101010101" charset="-122"/>
                <a:ea typeface="仿宋" panose="02010609060101010101" charset="-122"/>
              </a:rPr>
              <a:t>县金融监管局：与县财政局共同负责金融支持财源税源建设助力行动，提供金融服务与资金保障。</a:t>
            </a:r>
            <a:endParaRPr lang="zh-CN" altLang="en-US" b="1">
              <a:latin typeface="仿宋" panose="02010609060101010101" charset="-122"/>
              <a:ea typeface="仿宋" panose="02010609060101010101" charset="-122"/>
            </a:endParaRPr>
          </a:p>
          <a:p>
            <a:pPr marL="0" indent="406400" algn="just" defTabSz="266700">
              <a:lnSpc>
                <a:spcPts val="28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b="1">
                <a:latin typeface="仿宋" panose="02010609060101010101" charset="-122"/>
                <a:ea typeface="仿宋" panose="02010609060101010101" charset="-122"/>
              </a:rPr>
              <a:t>县财政局：一方面参与金融支持财源税源建设助力行动，提供资金保障；另一方面牵头资源资产盘活行动，统筹推进资源资产清查、盘活计划制定与非税收入征管工作。</a:t>
            </a:r>
            <a:endParaRPr lang="zh-CN" altLang="en-US" b="1">
              <a:latin typeface="仿宋" panose="02010609060101010101" charset="-122"/>
              <a:ea typeface="仿宋" panose="02010609060101010101" charset="-122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>
            <p:custDataLst>
              <p:tags r:id="rId1"/>
            </p:custDataLst>
          </p:nvPr>
        </p:nvSpPr>
        <p:spPr>
          <a:xfrm>
            <a:off x="1134110" y="1323975"/>
            <a:ext cx="3341370" cy="34861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rtlCol="0" anchor="ctr" anchorCtr="0">
            <a:normAutofit/>
          </a:bodyPr>
          <a:lstStyle/>
          <a:p>
            <a:pPr algn="ctr"/>
            <a:r>
              <a:rPr lang="en-US" altLang="zh-CN" sz="21500" b="1" dirty="0">
                <a:ln w="25400">
                  <a:solidFill>
                    <a:schemeClr val="accent1"/>
                  </a:solidFill>
                </a:ln>
                <a:noFill/>
                <a:uFillTx/>
                <a:latin typeface="Arial" panose="020B0604020202020204" pitchFamily="34" charset="0"/>
                <a:ea typeface="微软雅黑" panose="020B0503020204020204" charset="-122"/>
                <a:cs typeface="+mj-lt"/>
                <a:sym typeface="Arial" panose="020B0604020202020204" pitchFamily="34" charset="0"/>
              </a:rPr>
              <a:t>12</a:t>
            </a:r>
            <a:endParaRPr lang="en-US" altLang="zh-CN" sz="21500" b="1" dirty="0">
              <a:ln w="25400">
                <a:solidFill>
                  <a:schemeClr val="accent1"/>
                </a:solidFill>
              </a:ln>
              <a:noFill/>
              <a:uFillTx/>
              <a:latin typeface="Arial" panose="020B0604020202020204" pitchFamily="34" charset="0"/>
              <a:ea typeface="微软雅黑" panose="020B0503020204020204" charset="-122"/>
              <a:cs typeface="+mj-lt"/>
              <a:sym typeface="Arial" panose="020B0604020202020204" pitchFamily="34" charset="0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76775" y="1323792"/>
            <a:ext cx="6243774" cy="922021"/>
          </a:xfrm>
        </p:spPr>
        <p:txBody>
          <a:bodyPr>
            <a:normAutofit fontScale="50000"/>
          </a:bodyPr>
          <a:lstStyle/>
          <a:p>
            <a:r>
              <a:rPr lang="zh-CN" altLang="en-US">
                <a:solidFill>
                  <a:schemeClr val="accent1"/>
                </a:solidFill>
              </a:rPr>
              <a:t>县税务局在财源税源建设中，主要发挥哪些作用？</a:t>
            </a:r>
            <a:endParaRPr lang="zh-CN" altLang="en-US">
              <a:solidFill>
                <a:schemeClr val="accent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801870" y="2665730"/>
            <a:ext cx="5671185" cy="1886585"/>
          </a:xfrm>
          <a:prstGeom prst="rect">
            <a:avLst/>
          </a:prstGeom>
        </p:spPr>
        <p:txBody>
          <a:bodyPr wrap="square">
            <a:spAutoFit/>
          </a:bodyPr>
          <a:p>
            <a:pPr marL="0" indent="406400" algn="just" defTabSz="266700">
              <a:lnSpc>
                <a:spcPts val="28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b="1">
                <a:latin typeface="仿宋" panose="02010609060101010101" charset="-122"/>
                <a:ea typeface="仿宋" panose="02010609060101010101" charset="-122"/>
              </a:rPr>
              <a:t>房地产领域：参与房地产发展新模式构建，协同做好税收征管工作。</a:t>
            </a:r>
            <a:endParaRPr lang="zh-CN" altLang="en-US" b="1">
              <a:latin typeface="仿宋" panose="02010609060101010101" charset="-122"/>
              <a:ea typeface="仿宋" panose="02010609060101010101" charset="-122"/>
            </a:endParaRPr>
          </a:p>
          <a:p>
            <a:pPr marL="0" indent="406400" algn="just" defTabSz="266700">
              <a:lnSpc>
                <a:spcPts val="28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b="1">
                <a:latin typeface="仿宋" panose="02010609060101010101" charset="-122"/>
                <a:ea typeface="仿宋" panose="02010609060101010101" charset="-122"/>
              </a:rPr>
              <a:t>税收治理领域：在财源税源综合治理提效行动中，深化数据治税、强化税收监管，确保依法依规征税收费。</a:t>
            </a:r>
            <a:endParaRPr lang="zh-CN" altLang="en-US" b="1">
              <a:latin typeface="仿宋" panose="02010609060101010101" charset="-122"/>
              <a:ea typeface="仿宋" panose="02010609060101010101" charset="-122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altLang="zh-CN" sz="9555">
                <a:solidFill>
                  <a:schemeClr val="accent1"/>
                </a:solidFill>
              </a:rPr>
              <a:t>谢谢</a:t>
            </a:r>
            <a:endParaRPr lang="en-US" altLang="zh-CN" sz="9555">
              <a:solidFill>
                <a:schemeClr val="accent1"/>
              </a:solidFill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>
            <p:custDataLst>
              <p:tags r:id="rId1"/>
            </p:custDataLst>
          </p:nvPr>
        </p:nvSpPr>
        <p:spPr>
          <a:xfrm>
            <a:off x="1134110" y="1386205"/>
            <a:ext cx="3341370" cy="34861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rtlCol="0" anchor="ctr" anchorCtr="0">
            <a:normAutofit/>
          </a:bodyPr>
          <a:lstStyle/>
          <a:p>
            <a:pPr algn="ctr"/>
            <a:r>
              <a:rPr lang="en-US" altLang="zh-CN" sz="21500" b="1" dirty="0">
                <a:ln w="25400">
                  <a:solidFill>
                    <a:schemeClr val="accent1"/>
                  </a:solidFill>
                </a:ln>
                <a:noFill/>
                <a:uFillTx/>
                <a:latin typeface="Arial" panose="020B0604020202020204" pitchFamily="34" charset="0"/>
                <a:ea typeface="微软雅黑" panose="020B0503020204020204" charset="-122"/>
                <a:cs typeface="+mj-lt"/>
                <a:sym typeface="Arial" panose="020B0604020202020204" pitchFamily="34" charset="0"/>
              </a:rPr>
              <a:t>01</a:t>
            </a:r>
            <a:endParaRPr lang="en-US" altLang="zh-CN" sz="21500" b="1" dirty="0">
              <a:ln w="25400">
                <a:solidFill>
                  <a:schemeClr val="accent1"/>
                </a:solidFill>
              </a:ln>
              <a:noFill/>
              <a:uFillTx/>
              <a:latin typeface="Arial" panose="020B0604020202020204" pitchFamily="34" charset="0"/>
              <a:ea typeface="微软雅黑" panose="020B0503020204020204" charset="-122"/>
              <a:cs typeface="+mj-lt"/>
              <a:sym typeface="Arial" panose="020B0604020202020204" pitchFamily="34" charset="0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730115" y="1386022"/>
            <a:ext cx="6243774" cy="922021"/>
          </a:xfrm>
        </p:spPr>
        <p:txBody>
          <a:bodyPr>
            <a:normAutofit fontScale="90000"/>
          </a:bodyPr>
          <a:lstStyle/>
          <a:p>
            <a:r>
              <a:rPr lang="zh-CN" altLang="en-US" sz="5430">
                <a:sym typeface="+mn-ea"/>
              </a:rPr>
              <a:t>制定背景</a:t>
            </a:r>
            <a:endParaRPr lang="zh-CN" altLang="en-US" sz="5430">
              <a:solidFill>
                <a:schemeClr val="accent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730115" y="2456180"/>
            <a:ext cx="6096000" cy="24161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当前，绥棱县正处于推动县域经济转型升级、实现高质量可持续振兴的关键阶段。为破解县域财源基础不够稳固、税源结构有待优化、财政增收动力不足等问题，进一步加强财源税源涵养培植，筑牢财政收入稳定增长根基，绥棱县结合县域发展实际，制定《绥棱县财源税源建设行动方案（2024-2027年）》，为未来四年财源税源建设工作提供系统性、方向性指引。</a:t>
            </a:r>
            <a:endParaRPr lang="zh-CN" altLang="en-US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>
            <p:custDataLst>
              <p:tags r:id="rId1"/>
            </p:custDataLst>
          </p:nvPr>
        </p:nvSpPr>
        <p:spPr>
          <a:xfrm>
            <a:off x="1134110" y="1323975"/>
            <a:ext cx="3341370" cy="34861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rtlCol="0" anchor="ctr" anchorCtr="0">
            <a:normAutofit/>
          </a:bodyPr>
          <a:lstStyle/>
          <a:p>
            <a:pPr algn="ctr"/>
            <a:r>
              <a:rPr lang="en-US" altLang="zh-CN" sz="21500" b="1" dirty="0">
                <a:ln w="25400">
                  <a:solidFill>
                    <a:schemeClr val="accent1"/>
                  </a:solidFill>
                </a:ln>
                <a:noFill/>
                <a:uFillTx/>
                <a:latin typeface="Arial" panose="020B0604020202020204" pitchFamily="34" charset="0"/>
                <a:ea typeface="微软雅黑" panose="020B0503020204020204" charset="-122"/>
                <a:cs typeface="+mj-lt"/>
                <a:sym typeface="Arial" panose="020B0604020202020204" pitchFamily="34" charset="0"/>
              </a:rPr>
              <a:t>02</a:t>
            </a:r>
            <a:endParaRPr lang="en-US" altLang="zh-CN" sz="21500" b="1" dirty="0">
              <a:ln w="25400">
                <a:solidFill>
                  <a:schemeClr val="accent1"/>
                </a:solidFill>
              </a:ln>
              <a:noFill/>
              <a:uFillTx/>
              <a:latin typeface="Arial" panose="020B0604020202020204" pitchFamily="34" charset="0"/>
              <a:ea typeface="微软雅黑" panose="020B0503020204020204" charset="-122"/>
              <a:cs typeface="+mj-lt"/>
              <a:sym typeface="Arial" panose="020B0604020202020204" pitchFamily="34" charset="0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76775" y="1073602"/>
            <a:ext cx="6243774" cy="922021"/>
          </a:xfrm>
        </p:spPr>
        <p:txBody>
          <a:bodyPr>
            <a:normAutofit fontScale="90000"/>
          </a:bodyPr>
          <a:lstStyle/>
          <a:p>
            <a:r>
              <a:rPr lang="zh-CN" altLang="en-US" sz="5445">
                <a:sym typeface="+mn-ea"/>
              </a:rPr>
              <a:t>指导思想</a:t>
            </a:r>
            <a:endParaRPr lang="zh-CN" altLang="en-US" sz="5445">
              <a:solidFill>
                <a:schemeClr val="accent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676775" y="2129155"/>
            <a:ext cx="6096000" cy="37445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以习近平新时代中国特色社会主义思想为根本遵循，全面贯彻党的二十大及二十届三中全会精神，深入落实习近平总书记视察黑龙江期间重要讲话重要指示精神，紧密衔接省、市、县历次全会部署要求。坚持完整、准确、全面贯彻新发展理念，主动服务和融入新发展格局，统筹发展与安全、当前与长远，坚决扛起维护国家 “五大安全”（国防安全、粮食安全、生态安全、能源安全、产业安全）政治责任。锚定县委 “12345” 工作思路，以推动县域经济社会高质量发展为核心，以壮大财源、优化税源为主线，全面激活县域经济发展动能，为绥棱县可持续振兴提供坚实财政支撑。</a:t>
            </a:r>
            <a:endParaRPr lang="zh-CN" altLang="en-US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>
            <p:custDataLst>
              <p:tags r:id="rId1"/>
            </p:custDataLst>
          </p:nvPr>
        </p:nvSpPr>
        <p:spPr>
          <a:xfrm>
            <a:off x="1134110" y="1323975"/>
            <a:ext cx="3341370" cy="34861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rtlCol="0" anchor="ctr" anchorCtr="0">
            <a:normAutofit/>
          </a:bodyPr>
          <a:lstStyle/>
          <a:p>
            <a:pPr algn="ctr"/>
            <a:r>
              <a:rPr lang="en-US" altLang="zh-CN" sz="21500" b="1" dirty="0">
                <a:ln w="25400">
                  <a:solidFill>
                    <a:schemeClr val="accent1"/>
                  </a:solidFill>
                </a:ln>
                <a:noFill/>
                <a:uFillTx/>
                <a:latin typeface="Arial" panose="020B0604020202020204" pitchFamily="34" charset="0"/>
                <a:ea typeface="微软雅黑" panose="020B0503020204020204" charset="-122"/>
                <a:cs typeface="+mj-lt"/>
                <a:sym typeface="Arial" panose="020B0604020202020204" pitchFamily="34" charset="0"/>
              </a:rPr>
              <a:t>03</a:t>
            </a:r>
            <a:endParaRPr lang="en-US" altLang="zh-CN" sz="21500" b="1" dirty="0">
              <a:ln w="25400">
                <a:solidFill>
                  <a:schemeClr val="accent1"/>
                </a:solidFill>
              </a:ln>
              <a:noFill/>
              <a:uFillTx/>
              <a:latin typeface="Arial" panose="020B0604020202020204" pitchFamily="34" charset="0"/>
              <a:ea typeface="微软雅黑" panose="020B0503020204020204" charset="-122"/>
              <a:cs typeface="+mj-lt"/>
              <a:sym typeface="Arial" panose="020B0604020202020204" pitchFamily="34" charset="0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757420" y="2391227"/>
            <a:ext cx="6243774" cy="922021"/>
          </a:xfrm>
        </p:spPr>
        <p:txBody>
          <a:bodyPr>
            <a:normAutofit fontScale="90000"/>
          </a:bodyPr>
          <a:lstStyle/>
          <a:p>
            <a:r>
              <a:rPr lang="zh-CN" altLang="en-US" sz="3555">
                <a:sym typeface="+mn-ea"/>
              </a:rPr>
              <a:t>核心发展目标（2024-2027年）</a:t>
            </a:r>
            <a:endParaRPr lang="zh-CN" altLang="en-US" sz="3555">
              <a:solidFill>
                <a:schemeClr val="accent1"/>
              </a:solidFill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形状 8"/>
          <p:cNvSpPr/>
          <p:nvPr userDrawn="1">
            <p:custDataLst>
              <p:tags r:id="rId1"/>
            </p:custDataLst>
          </p:nvPr>
        </p:nvSpPr>
        <p:spPr>
          <a:xfrm>
            <a:off x="9727092" y="-51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任意形状 8"/>
          <p:cNvSpPr/>
          <p:nvPr userDrawn="1">
            <p:custDataLst>
              <p:tags r:id="rId2"/>
            </p:custDataLst>
          </p:nvPr>
        </p:nvSpPr>
        <p:spPr>
          <a:xfrm rot="10800000">
            <a:off x="0" y="5480050"/>
            <a:ext cx="1412875" cy="137795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3" name="直接连接符 2"/>
          <p:cNvCxnSpPr/>
          <p:nvPr>
            <p:custDataLst>
              <p:tags r:id="rId3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1"/>
          <p:nvPr>
            <p:custDataLst>
              <p:tags r:id="rId4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0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dirty="0" err="1">
                <a:solidFill>
                  <a:schemeClr val="dk1"/>
                </a:solidFill>
                <a:sym typeface="微软雅黑" panose="020B0503020204020204" charset="-122"/>
              </a:rPr>
              <a:t>核心发展目标（2024-2027年）</a:t>
            </a:r>
            <a:endParaRPr lang="zh-CN" dirty="0" err="1">
              <a:solidFill>
                <a:schemeClr val="dk1"/>
              </a:solidFill>
              <a:sym typeface="微软雅黑" panose="020B0503020204020204" charset="-122"/>
            </a:endParaRPr>
          </a:p>
        </p:txBody>
      </p:sp>
      <p:sp>
        <p:nvSpPr>
          <p:cNvPr id="50" name="Text Placeholder 17"/>
          <p:cNvSpPr txBox="1"/>
          <p:nvPr>
            <p:custDataLst>
              <p:tags r:id="rId5"/>
            </p:custDataLst>
          </p:nvPr>
        </p:nvSpPr>
        <p:spPr>
          <a:xfrm>
            <a:off x="1302916" y="4708605"/>
            <a:ext cx="1522656" cy="431727"/>
          </a:xfrm>
          <a:prstGeom prst="rect">
            <a:avLst/>
          </a:prstGeom>
          <a:noFill/>
        </p:spPr>
        <p:txBody>
          <a:bodyPr wrap="square" rtlCol="0" anchor="b" anchorCtr="0">
            <a:normAutofit fontScale="70000"/>
          </a:bodyPr>
          <a:lstStyle>
            <a:defPPr>
              <a:defRPr lang="zh-CN"/>
            </a:defPPr>
            <a:lvl1pPr algn="ctr">
              <a:lnSpc>
                <a:spcPct val="100000"/>
              </a:lnSpc>
              <a:defRPr sz="4000" b="1" spc="150">
                <a:solidFill>
                  <a:srgbClr val="000000">
                    <a:lumMod val="65000"/>
                    <a:lumOff val="35000"/>
                  </a:srgb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2400" b="1" i="0" u="none" strike="noStrike" kern="1200" cap="none" spc="300" normalizeH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</a:rPr>
              <a:t>03</a:t>
            </a:r>
            <a:endParaRPr kumimoji="0" lang="en-US" altLang="zh-CN" sz="2400" b="1" i="0" u="none" strike="noStrike" kern="1200" cap="none" spc="300" normalizeH="0" noProof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51" name="矩形 50"/>
          <p:cNvSpPr/>
          <p:nvPr>
            <p:custDataLst>
              <p:tags r:id="rId6"/>
            </p:custDataLst>
          </p:nvPr>
        </p:nvSpPr>
        <p:spPr>
          <a:xfrm>
            <a:off x="2837650" y="4620557"/>
            <a:ext cx="8051435" cy="60203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rgbClr val="1F74AD">
              <a:shade val="50000"/>
            </a:srgbClr>
          </a:lnRef>
          <a:fillRef idx="1">
            <a:srgbClr val="1F74AD"/>
          </a:fillRef>
          <a:effectRef idx="0">
            <a:srgbClr val="1F74AD"/>
          </a:effectRef>
          <a:fontRef idx="minor">
            <a:sysClr val="window" lastClr="FFFFFF"/>
          </a:fontRef>
        </p:style>
        <p:txBody>
          <a:bodyPr rtlCol="0" anchor="ctr">
            <a:norm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2" name="TextBox 48"/>
          <p:cNvSpPr txBox="1"/>
          <p:nvPr>
            <p:custDataLst>
              <p:tags r:id="rId7"/>
            </p:custDataLst>
          </p:nvPr>
        </p:nvSpPr>
        <p:spPr>
          <a:xfrm>
            <a:off x="3090137" y="4607373"/>
            <a:ext cx="7798947" cy="6175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 anchor="ctr" anchorCtr="0">
            <a:normAutofit fontScale="90000"/>
          </a:bodyPr>
          <a:lstStyle>
            <a:defPPr>
              <a:defRPr lang="zh-CN"/>
            </a:defPPr>
            <a:lvl1pPr>
              <a:lnSpc>
                <a:spcPct val="120000"/>
              </a:lnSpc>
              <a:defRPr spc="150">
                <a:solidFill>
                  <a:srgbClr val="000000">
                    <a:lumMod val="75000"/>
                    <a:lumOff val="25000"/>
                  </a:srgb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defTabSz="913765">
              <a:lnSpc>
                <a:spcPct val="130000"/>
              </a:lnSpc>
              <a:spcBef>
                <a:spcPct val="0"/>
              </a:spcBef>
            </a:pPr>
            <a:r>
              <a:rPr lang="zh-CN" altLang="en-US" sz="16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cs typeface="微软雅黑" panose="020B0503020204020204" charset="-122"/>
                <a:sym typeface="+mn-ea"/>
              </a:rPr>
              <a:t>项目建设目标：县级重点产业项目年均竣工投产4个以上，新增企业税收年均增长3%以上。</a:t>
            </a:r>
            <a:endParaRPr lang="zh-CN" altLang="en-US" sz="1600" dirty="0">
              <a:solidFill>
                <a:schemeClr val="dk1">
                  <a:lumMod val="65000"/>
                  <a:lumOff val="35000"/>
                </a:schemeClr>
              </a:solidFill>
              <a:cs typeface="微软雅黑" panose="020B0503020204020204" charset="-122"/>
            </a:endParaRPr>
          </a:p>
        </p:txBody>
      </p:sp>
      <p:cxnSp>
        <p:nvCxnSpPr>
          <p:cNvPr id="53" name="直接连接符 52"/>
          <p:cNvCxnSpPr/>
          <p:nvPr>
            <p:custDataLst>
              <p:tags r:id="rId8"/>
            </p:custDataLst>
          </p:nvPr>
        </p:nvCxnSpPr>
        <p:spPr>
          <a:xfrm>
            <a:off x="2837651" y="4612732"/>
            <a:ext cx="0" cy="607395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rgbClr val="1F74AD"/>
          </a:lnRef>
          <a:fillRef idx="0">
            <a:srgbClr val="1F74AD"/>
          </a:fillRef>
          <a:effectRef idx="0">
            <a:srgbClr val="1F74AD"/>
          </a:effectRef>
          <a:fontRef idx="minor">
            <a:srgbClr val="000000"/>
          </a:fontRef>
        </p:style>
      </p:cxnSp>
      <p:sp>
        <p:nvSpPr>
          <p:cNvPr id="54" name="矩形 53"/>
          <p:cNvSpPr/>
          <p:nvPr>
            <p:custDataLst>
              <p:tags r:id="rId9"/>
            </p:custDataLst>
          </p:nvPr>
        </p:nvSpPr>
        <p:spPr>
          <a:xfrm>
            <a:off x="2837650" y="3582674"/>
            <a:ext cx="8051435" cy="6020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rgbClr val="1F74AD">
              <a:shade val="50000"/>
            </a:srgbClr>
          </a:lnRef>
          <a:fillRef idx="1">
            <a:srgbClr val="1F74AD"/>
          </a:fillRef>
          <a:effectRef idx="0">
            <a:srgbClr val="1F74AD"/>
          </a:effectRef>
          <a:fontRef idx="minor">
            <a:sysClr val="window" lastClr="FFFFFF"/>
          </a:fontRef>
        </p:style>
        <p:txBody>
          <a:bodyPr rtlCol="0" anchor="ctr">
            <a:norm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5" name="Text Placeholder 17"/>
          <p:cNvSpPr txBox="1"/>
          <p:nvPr>
            <p:custDataLst>
              <p:tags r:id="rId10"/>
            </p:custDataLst>
          </p:nvPr>
        </p:nvSpPr>
        <p:spPr>
          <a:xfrm>
            <a:off x="1314994" y="3676164"/>
            <a:ext cx="1522656" cy="431727"/>
          </a:xfrm>
          <a:prstGeom prst="rect">
            <a:avLst/>
          </a:prstGeom>
          <a:noFill/>
        </p:spPr>
        <p:txBody>
          <a:bodyPr wrap="square" rtlCol="0" anchor="b" anchorCtr="0">
            <a:normAutofit fontScale="70000"/>
          </a:bodyPr>
          <a:lstStyle>
            <a:defPPr>
              <a:defRPr lang="zh-CN"/>
            </a:defPPr>
            <a:lvl1pPr algn="ctr">
              <a:lnSpc>
                <a:spcPct val="100000"/>
              </a:lnSpc>
              <a:defRPr sz="4000" b="1" spc="150">
                <a:solidFill>
                  <a:srgbClr val="000000">
                    <a:lumMod val="65000"/>
                    <a:lumOff val="35000"/>
                  </a:srgb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2400" b="1" i="0" u="none" strike="noStrike" kern="1200" cap="none" spc="300" normalizeH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</a:rPr>
              <a:t>02</a:t>
            </a:r>
            <a:endParaRPr kumimoji="0" lang="en-US" altLang="zh-CN" sz="2400" b="1" i="0" u="none" strike="noStrike" kern="1200" cap="none" spc="300" normalizeH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</a:endParaRPr>
          </a:p>
        </p:txBody>
      </p:sp>
      <p:sp>
        <p:nvSpPr>
          <p:cNvPr id="56" name="TextBox 48"/>
          <p:cNvSpPr txBox="1"/>
          <p:nvPr>
            <p:custDataLst>
              <p:tags r:id="rId11"/>
            </p:custDataLst>
          </p:nvPr>
        </p:nvSpPr>
        <p:spPr>
          <a:xfrm>
            <a:off x="3090137" y="3574932"/>
            <a:ext cx="7798947" cy="6175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 anchor="ctr" anchorCtr="0">
            <a:normAutofit fontScale="80000"/>
          </a:bodyPr>
          <a:lstStyle>
            <a:defPPr>
              <a:defRPr lang="zh-CN"/>
            </a:defPPr>
            <a:lvl1pPr>
              <a:lnSpc>
                <a:spcPct val="120000"/>
              </a:lnSpc>
              <a:defRPr spc="150">
                <a:solidFill>
                  <a:srgbClr val="000000">
                    <a:lumMod val="75000"/>
                    <a:lumOff val="25000"/>
                  </a:srgb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algn="l" defTabSz="913765">
              <a:lnSpc>
                <a:spcPct val="130000"/>
              </a:lnSpc>
              <a:spcBef>
                <a:spcPct val="0"/>
              </a:spcBef>
            </a:pPr>
            <a:r>
              <a:rPr lang="zh-CN" altLang="en-US" sz="16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cs typeface="微软雅黑" panose="020B0503020204020204" charset="-122"/>
                <a:sym typeface="+mn-ea"/>
              </a:rPr>
              <a:t>工业发展目标：全县工业增加值占地区生产总值比重达到35%以上，规模以上工业企业突破30户；工业地方级税收力争达到1.5亿元，年均增长10%以上。</a:t>
            </a:r>
            <a:endParaRPr lang="zh-CN" altLang="en-US" sz="1600" dirty="0">
              <a:solidFill>
                <a:schemeClr val="dk1">
                  <a:lumMod val="65000"/>
                  <a:lumOff val="35000"/>
                </a:schemeClr>
              </a:solidFill>
              <a:cs typeface="微软雅黑" panose="020B0503020204020204" charset="-122"/>
            </a:endParaRPr>
          </a:p>
        </p:txBody>
      </p:sp>
      <p:cxnSp>
        <p:nvCxnSpPr>
          <p:cNvPr id="57" name="直接连接符 56"/>
          <p:cNvCxnSpPr/>
          <p:nvPr>
            <p:custDataLst>
              <p:tags r:id="rId12"/>
            </p:custDataLst>
          </p:nvPr>
        </p:nvCxnSpPr>
        <p:spPr>
          <a:xfrm>
            <a:off x="2837651" y="3579696"/>
            <a:ext cx="0" cy="607395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rgbClr val="1F74AD"/>
          </a:lnRef>
          <a:fillRef idx="0">
            <a:srgbClr val="1F74AD"/>
          </a:fillRef>
          <a:effectRef idx="0">
            <a:srgbClr val="1F74AD"/>
          </a:effectRef>
          <a:fontRef idx="minor">
            <a:srgbClr val="000000"/>
          </a:fontRef>
        </p:style>
      </p:cxnSp>
      <p:sp>
        <p:nvSpPr>
          <p:cNvPr id="58" name="矩形 57"/>
          <p:cNvSpPr/>
          <p:nvPr>
            <p:custDataLst>
              <p:tags r:id="rId13"/>
            </p:custDataLst>
          </p:nvPr>
        </p:nvSpPr>
        <p:spPr>
          <a:xfrm>
            <a:off x="2837650" y="2558072"/>
            <a:ext cx="8051435" cy="60203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rgbClr val="1F74AD">
              <a:shade val="50000"/>
            </a:srgbClr>
          </a:lnRef>
          <a:fillRef idx="1">
            <a:srgbClr val="1F74AD"/>
          </a:fillRef>
          <a:effectRef idx="0">
            <a:srgbClr val="1F74AD"/>
          </a:effectRef>
          <a:fontRef idx="minor">
            <a:sysClr val="window" lastClr="FFFFFF"/>
          </a:fontRef>
        </p:style>
        <p:txBody>
          <a:bodyPr rtlCol="0" anchor="ctr">
            <a:norm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9" name="Text Placeholder 17"/>
          <p:cNvSpPr txBox="1"/>
          <p:nvPr>
            <p:custDataLst>
              <p:tags r:id="rId14"/>
            </p:custDataLst>
          </p:nvPr>
        </p:nvSpPr>
        <p:spPr>
          <a:xfrm>
            <a:off x="1314994" y="2657005"/>
            <a:ext cx="1522656" cy="431727"/>
          </a:xfrm>
          <a:prstGeom prst="rect">
            <a:avLst/>
          </a:prstGeom>
          <a:noFill/>
        </p:spPr>
        <p:txBody>
          <a:bodyPr wrap="square" rtlCol="0" anchor="b" anchorCtr="0">
            <a:normAutofit fontScale="70000"/>
          </a:bodyPr>
          <a:lstStyle>
            <a:defPPr>
              <a:defRPr lang="zh-CN"/>
            </a:defPPr>
            <a:lvl1pPr algn="ctr">
              <a:lnSpc>
                <a:spcPct val="100000"/>
              </a:lnSpc>
              <a:defRPr sz="4000" b="1" spc="150">
                <a:solidFill>
                  <a:srgbClr val="000000">
                    <a:lumMod val="65000"/>
                    <a:lumOff val="35000"/>
                  </a:srgb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zh-CN" sz="2400" spc="300" dirty="0">
                <a:solidFill>
                  <a:schemeClr val="accent5">
                    <a:lumMod val="75000"/>
                  </a:schemeClr>
                </a:solidFill>
              </a:rPr>
              <a:t>01</a:t>
            </a:r>
            <a:endParaRPr kumimoji="0" lang="en-US" altLang="zh-CN" sz="2400" b="1" i="0" u="none" strike="noStrike" kern="1200" cap="none" spc="300" normalizeH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60" name="TextBox 48"/>
          <p:cNvSpPr txBox="1"/>
          <p:nvPr>
            <p:custDataLst>
              <p:tags r:id="rId15"/>
            </p:custDataLst>
          </p:nvPr>
        </p:nvSpPr>
        <p:spPr>
          <a:xfrm>
            <a:off x="3090137" y="2548031"/>
            <a:ext cx="7798947" cy="6175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 anchor="ctr" anchorCtr="0">
            <a:normAutofit fontScale="80000"/>
          </a:bodyPr>
          <a:lstStyle>
            <a:defPPr>
              <a:defRPr lang="zh-CN"/>
            </a:defPPr>
            <a:lvl1pPr>
              <a:lnSpc>
                <a:spcPct val="120000"/>
              </a:lnSpc>
              <a:defRPr sz="1400" spc="150">
                <a:solidFill>
                  <a:sysClr val="window" lastClr="FFFFFF">
                    <a:lumMod val="65000"/>
                  </a:sys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defTabSz="913765">
              <a:lnSpc>
                <a:spcPct val="130000"/>
              </a:lnSpc>
              <a:spcBef>
                <a:spcPct val="0"/>
              </a:spcBef>
            </a:pPr>
            <a:r>
              <a:rPr lang="zh-CN" altLang="en-US" sz="16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cs typeface="微软雅黑" panose="020B0503020204020204" charset="-122"/>
                <a:sym typeface="+mn-ea"/>
              </a:rPr>
              <a:t>财政收入目标：力争全县一般公共预算收入达到3.7亿元以上，年均增长5%以上；全口径税收收入占二、三产增加值的比重提高1个百分点。</a:t>
            </a:r>
            <a:endParaRPr lang="zh-CN" altLang="en-US" sz="1600" dirty="0">
              <a:solidFill>
                <a:schemeClr val="dk1">
                  <a:lumMod val="65000"/>
                  <a:lumOff val="35000"/>
                </a:schemeClr>
              </a:solidFill>
              <a:cs typeface="微软雅黑" panose="020B0503020204020204" charset="-122"/>
            </a:endParaRPr>
          </a:p>
        </p:txBody>
      </p:sp>
      <p:cxnSp>
        <p:nvCxnSpPr>
          <p:cNvPr id="61" name="直接连接符 60"/>
          <p:cNvCxnSpPr/>
          <p:nvPr>
            <p:custDataLst>
              <p:tags r:id="rId16"/>
            </p:custDataLst>
          </p:nvPr>
        </p:nvCxnSpPr>
        <p:spPr>
          <a:xfrm>
            <a:off x="2837650" y="2553092"/>
            <a:ext cx="0" cy="607395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rgbClr val="1F74AD"/>
          </a:lnRef>
          <a:fillRef idx="0">
            <a:srgbClr val="1F74AD"/>
          </a:fillRef>
          <a:effectRef idx="0">
            <a:srgbClr val="1F74AD"/>
          </a:effectRef>
          <a:fontRef idx="minor">
            <a:srgbClr val="000000"/>
          </a:fontRef>
        </p:style>
      </p:cxnSp>
      <p:sp>
        <p:nvSpPr>
          <p:cNvPr id="2" name="文本框 1"/>
          <p:cNvSpPr txBox="1"/>
          <p:nvPr/>
        </p:nvSpPr>
        <p:spPr>
          <a:xfrm>
            <a:off x="1743075" y="1481455"/>
            <a:ext cx="9157970" cy="922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  </a:t>
            </a:r>
            <a:r>
              <a:rPr lang="zh-CN" altLang="en-US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到2027年，绥棱县在财源税源建设方面设定了明确且具体的目标，涵盖财政收入、产业发展、企业培育等多个关键领域，具体如下：
</a:t>
            </a:r>
            <a:endParaRPr lang="zh-CN" altLang="en-US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  <p:custDataLst>
      <p:tags r:id="rId17"/>
    </p:custData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形状 8"/>
          <p:cNvSpPr/>
          <p:nvPr userDrawn="1">
            <p:custDataLst>
              <p:tags r:id="rId1"/>
            </p:custDataLst>
          </p:nvPr>
        </p:nvSpPr>
        <p:spPr>
          <a:xfrm>
            <a:off x="9727092" y="-51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任意形状 8"/>
          <p:cNvSpPr/>
          <p:nvPr userDrawn="1">
            <p:custDataLst>
              <p:tags r:id="rId2"/>
            </p:custDataLst>
          </p:nvPr>
        </p:nvSpPr>
        <p:spPr>
          <a:xfrm rot="10800000">
            <a:off x="0" y="5480050"/>
            <a:ext cx="1412875" cy="137795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3" name="直接连接符 2"/>
          <p:cNvCxnSpPr/>
          <p:nvPr>
            <p:custDataLst>
              <p:tags r:id="rId3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1"/>
          <p:nvPr>
            <p:custDataLst>
              <p:tags r:id="rId4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0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dirty="0" err="1">
                <a:solidFill>
                  <a:schemeClr val="dk1"/>
                </a:solidFill>
                <a:sym typeface="微软雅黑" panose="020B0503020204020204" charset="-122"/>
              </a:rPr>
              <a:t>核心发展目标（2024-2027年）</a:t>
            </a:r>
            <a:endParaRPr lang="zh-CN" dirty="0" err="1">
              <a:solidFill>
                <a:schemeClr val="dk1"/>
              </a:solidFill>
              <a:sym typeface="微软雅黑" panose="020B0503020204020204" charset="-122"/>
            </a:endParaRPr>
          </a:p>
        </p:txBody>
      </p:sp>
      <p:sp>
        <p:nvSpPr>
          <p:cNvPr id="50" name="Text Placeholder 17"/>
          <p:cNvSpPr txBox="1"/>
          <p:nvPr>
            <p:custDataLst>
              <p:tags r:id="rId5"/>
            </p:custDataLst>
          </p:nvPr>
        </p:nvSpPr>
        <p:spPr>
          <a:xfrm>
            <a:off x="1302281" y="3955495"/>
            <a:ext cx="1522656" cy="431727"/>
          </a:xfrm>
          <a:prstGeom prst="rect">
            <a:avLst/>
          </a:prstGeom>
          <a:noFill/>
        </p:spPr>
        <p:txBody>
          <a:bodyPr wrap="square" rtlCol="0" anchor="b" anchorCtr="0">
            <a:normAutofit fontScale="70000"/>
          </a:bodyPr>
          <a:lstStyle>
            <a:defPPr>
              <a:defRPr lang="zh-CN"/>
            </a:defPPr>
            <a:lvl1pPr algn="ctr">
              <a:lnSpc>
                <a:spcPct val="100000"/>
              </a:lnSpc>
              <a:defRPr sz="4000" b="1" spc="150">
                <a:solidFill>
                  <a:srgbClr val="000000">
                    <a:lumMod val="65000"/>
                    <a:lumOff val="35000"/>
                  </a:srgb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2400" b="1" i="0" u="none" strike="noStrike" kern="1200" cap="none" spc="300" normalizeH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</a:rPr>
              <a:t>06</a:t>
            </a:r>
            <a:endParaRPr kumimoji="0" lang="en-US" altLang="zh-CN" sz="2400" b="1" i="0" u="none" strike="noStrike" kern="1200" cap="none" spc="300" normalizeH="0" noProof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51" name="矩形 50"/>
          <p:cNvSpPr/>
          <p:nvPr>
            <p:custDataLst>
              <p:tags r:id="rId6"/>
            </p:custDataLst>
          </p:nvPr>
        </p:nvSpPr>
        <p:spPr>
          <a:xfrm>
            <a:off x="2837015" y="3867447"/>
            <a:ext cx="8051435" cy="60203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rgbClr val="1F74AD">
              <a:shade val="50000"/>
            </a:srgbClr>
          </a:lnRef>
          <a:fillRef idx="1">
            <a:srgbClr val="1F74AD"/>
          </a:fillRef>
          <a:effectRef idx="0">
            <a:srgbClr val="1F74AD"/>
          </a:effectRef>
          <a:fontRef idx="minor">
            <a:sysClr val="window" lastClr="FFFFFF"/>
          </a:fontRef>
        </p:style>
        <p:txBody>
          <a:bodyPr rtlCol="0" anchor="ctr">
            <a:norm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2" name="TextBox 48"/>
          <p:cNvSpPr txBox="1"/>
          <p:nvPr>
            <p:custDataLst>
              <p:tags r:id="rId7"/>
            </p:custDataLst>
          </p:nvPr>
        </p:nvSpPr>
        <p:spPr>
          <a:xfrm>
            <a:off x="3089502" y="3854263"/>
            <a:ext cx="7798947" cy="6175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 anchor="ctr" anchorCtr="0">
            <a:normAutofit fontScale="90000" lnSpcReduction="10000"/>
          </a:bodyPr>
          <a:lstStyle>
            <a:defPPr>
              <a:defRPr lang="zh-CN"/>
            </a:defPPr>
            <a:lvl1pPr>
              <a:lnSpc>
                <a:spcPct val="120000"/>
              </a:lnSpc>
              <a:defRPr spc="150">
                <a:solidFill>
                  <a:srgbClr val="000000">
                    <a:lumMod val="75000"/>
                    <a:lumOff val="25000"/>
                  </a:srgb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defTabSz="913765">
              <a:lnSpc>
                <a:spcPct val="130000"/>
              </a:lnSpc>
              <a:spcBef>
                <a:spcPct val="0"/>
              </a:spcBef>
            </a:pPr>
            <a:r>
              <a:rPr lang="zh-CN" altLang="en-US" sz="1600" dirty="0">
                <a:solidFill>
                  <a:schemeClr val="dk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企业税收目标：央企营业收入总额超过</a:t>
            </a:r>
            <a:r>
              <a:rPr lang="en-US" altLang="zh-CN" sz="1600" dirty="0">
                <a:solidFill>
                  <a:schemeClr val="dk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20</a:t>
            </a:r>
            <a:r>
              <a:rPr lang="zh-CN" altLang="en-US" sz="1600" dirty="0">
                <a:solidFill>
                  <a:schemeClr val="dk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亿元，央企纳税年均增长</a:t>
            </a:r>
            <a:r>
              <a:rPr lang="en-US" altLang="zh-CN" sz="1600" dirty="0">
                <a:solidFill>
                  <a:schemeClr val="dk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5%</a:t>
            </a:r>
            <a:r>
              <a:rPr lang="zh-CN" altLang="en-US" sz="1600" dirty="0">
                <a:solidFill>
                  <a:schemeClr val="dk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左右；地方国有企业税收年均增长</a:t>
            </a:r>
            <a:r>
              <a:rPr lang="en-US" altLang="zh-CN" sz="1600" dirty="0">
                <a:solidFill>
                  <a:schemeClr val="dk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5%</a:t>
            </a:r>
            <a:r>
              <a:rPr lang="zh-CN" altLang="en-US" sz="1600" dirty="0">
                <a:solidFill>
                  <a:schemeClr val="dk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左右；民营经济税收年均增长</a:t>
            </a:r>
            <a:r>
              <a:rPr lang="en-US" altLang="zh-CN" sz="1600" dirty="0">
                <a:solidFill>
                  <a:schemeClr val="dk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5%</a:t>
            </a:r>
            <a:r>
              <a:rPr lang="zh-CN" altLang="en-US" sz="1600" dirty="0">
                <a:solidFill>
                  <a:schemeClr val="dk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以上。</a:t>
            </a:r>
            <a:endParaRPr lang="zh-CN" altLang="en-US" sz="1600" dirty="0">
              <a:solidFill>
                <a:schemeClr val="dk1">
                  <a:lumMod val="65000"/>
                  <a:lumOff val="35000"/>
                </a:schemeClr>
              </a:solidFill>
              <a:cs typeface="微软雅黑" panose="020B0503020204020204" charset="-122"/>
            </a:endParaRPr>
          </a:p>
        </p:txBody>
      </p:sp>
      <p:cxnSp>
        <p:nvCxnSpPr>
          <p:cNvPr id="53" name="直接连接符 52"/>
          <p:cNvCxnSpPr/>
          <p:nvPr>
            <p:custDataLst>
              <p:tags r:id="rId8"/>
            </p:custDataLst>
          </p:nvPr>
        </p:nvCxnSpPr>
        <p:spPr>
          <a:xfrm>
            <a:off x="2837016" y="3859622"/>
            <a:ext cx="0" cy="607395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rgbClr val="1F74AD"/>
          </a:lnRef>
          <a:fillRef idx="0">
            <a:srgbClr val="1F74AD"/>
          </a:fillRef>
          <a:effectRef idx="0">
            <a:srgbClr val="1F74AD"/>
          </a:effectRef>
          <a:fontRef idx="minor">
            <a:srgbClr val="000000"/>
          </a:fontRef>
        </p:style>
      </p:cxnSp>
      <p:sp>
        <p:nvSpPr>
          <p:cNvPr id="54" name="矩形 53"/>
          <p:cNvSpPr/>
          <p:nvPr>
            <p:custDataLst>
              <p:tags r:id="rId9"/>
            </p:custDataLst>
          </p:nvPr>
        </p:nvSpPr>
        <p:spPr>
          <a:xfrm>
            <a:off x="2837015" y="2829564"/>
            <a:ext cx="8051435" cy="6020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rgbClr val="1F74AD">
              <a:shade val="50000"/>
            </a:srgbClr>
          </a:lnRef>
          <a:fillRef idx="1">
            <a:srgbClr val="1F74AD"/>
          </a:fillRef>
          <a:effectRef idx="0">
            <a:srgbClr val="1F74AD"/>
          </a:effectRef>
          <a:fontRef idx="minor">
            <a:sysClr val="window" lastClr="FFFFFF"/>
          </a:fontRef>
        </p:style>
        <p:txBody>
          <a:bodyPr rtlCol="0" anchor="ctr">
            <a:norm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5" name="Text Placeholder 17"/>
          <p:cNvSpPr txBox="1"/>
          <p:nvPr>
            <p:custDataLst>
              <p:tags r:id="rId10"/>
            </p:custDataLst>
          </p:nvPr>
        </p:nvSpPr>
        <p:spPr>
          <a:xfrm>
            <a:off x="1314359" y="2923054"/>
            <a:ext cx="1522656" cy="431727"/>
          </a:xfrm>
          <a:prstGeom prst="rect">
            <a:avLst/>
          </a:prstGeom>
          <a:noFill/>
        </p:spPr>
        <p:txBody>
          <a:bodyPr wrap="square" rtlCol="0" anchor="b" anchorCtr="0">
            <a:normAutofit fontScale="70000"/>
          </a:bodyPr>
          <a:lstStyle>
            <a:defPPr>
              <a:defRPr lang="zh-CN"/>
            </a:defPPr>
            <a:lvl1pPr algn="ctr">
              <a:lnSpc>
                <a:spcPct val="100000"/>
              </a:lnSpc>
              <a:defRPr sz="4000" b="1" spc="150">
                <a:solidFill>
                  <a:srgbClr val="000000">
                    <a:lumMod val="65000"/>
                    <a:lumOff val="35000"/>
                  </a:srgb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2400" b="1" i="0" u="none" strike="noStrike" kern="1200" cap="none" spc="300" normalizeH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</a:rPr>
              <a:t>05</a:t>
            </a:r>
            <a:endParaRPr kumimoji="0" lang="en-US" altLang="zh-CN" sz="2400" b="1" i="0" u="none" strike="noStrike" kern="1200" cap="none" spc="300" normalizeH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</a:endParaRPr>
          </a:p>
        </p:txBody>
      </p:sp>
      <p:sp>
        <p:nvSpPr>
          <p:cNvPr id="56" name="TextBox 48"/>
          <p:cNvSpPr txBox="1"/>
          <p:nvPr>
            <p:custDataLst>
              <p:tags r:id="rId11"/>
            </p:custDataLst>
          </p:nvPr>
        </p:nvSpPr>
        <p:spPr>
          <a:xfrm>
            <a:off x="3089502" y="2821822"/>
            <a:ext cx="7798947" cy="6175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 anchor="ctr" anchorCtr="0">
            <a:normAutofit fontScale="90000" lnSpcReduction="10000"/>
          </a:bodyPr>
          <a:lstStyle>
            <a:defPPr>
              <a:defRPr lang="zh-CN"/>
            </a:defPPr>
            <a:lvl1pPr>
              <a:lnSpc>
                <a:spcPct val="120000"/>
              </a:lnSpc>
              <a:defRPr spc="150">
                <a:solidFill>
                  <a:srgbClr val="000000">
                    <a:lumMod val="75000"/>
                    <a:lumOff val="25000"/>
                  </a:srgb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defTabSz="913765">
              <a:lnSpc>
                <a:spcPct val="130000"/>
              </a:lnSpc>
              <a:spcBef>
                <a:spcPct val="0"/>
              </a:spcBef>
            </a:pPr>
            <a:r>
              <a:rPr lang="zh-CN" altLang="en-US" sz="1600" dirty="0">
                <a:solidFill>
                  <a:schemeClr val="dk1">
                    <a:lumMod val="65000"/>
                    <a:lumOff val="35000"/>
                  </a:schemeClr>
                </a:solidFill>
                <a:cs typeface="微软雅黑" panose="020B0503020204020204" charset="-122"/>
                <a:sym typeface="+mn-ea"/>
              </a:rPr>
              <a:t>农业加工目标：规模以上农产品加工企业发展到17家，平均每年增加1家以上；农产品加工业纳税总额超过30万元，年均增长2%以上。</a:t>
            </a:r>
            <a:endParaRPr lang="zh-CN" altLang="en-US" sz="1600" dirty="0">
              <a:solidFill>
                <a:schemeClr val="dk1">
                  <a:lumMod val="65000"/>
                  <a:lumOff val="35000"/>
                </a:schemeClr>
              </a:solidFill>
              <a:cs typeface="微软雅黑" panose="020B0503020204020204" charset="-122"/>
            </a:endParaRPr>
          </a:p>
        </p:txBody>
      </p:sp>
      <p:cxnSp>
        <p:nvCxnSpPr>
          <p:cNvPr id="57" name="直接连接符 56"/>
          <p:cNvCxnSpPr/>
          <p:nvPr>
            <p:custDataLst>
              <p:tags r:id="rId12"/>
            </p:custDataLst>
          </p:nvPr>
        </p:nvCxnSpPr>
        <p:spPr>
          <a:xfrm>
            <a:off x="2837016" y="2826586"/>
            <a:ext cx="0" cy="607395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rgbClr val="1F74AD"/>
          </a:lnRef>
          <a:fillRef idx="0">
            <a:srgbClr val="1F74AD"/>
          </a:fillRef>
          <a:effectRef idx="0">
            <a:srgbClr val="1F74AD"/>
          </a:effectRef>
          <a:fontRef idx="minor">
            <a:srgbClr val="000000"/>
          </a:fontRef>
        </p:style>
      </p:cxnSp>
      <p:sp>
        <p:nvSpPr>
          <p:cNvPr id="58" name="矩形 57"/>
          <p:cNvSpPr/>
          <p:nvPr>
            <p:custDataLst>
              <p:tags r:id="rId13"/>
            </p:custDataLst>
          </p:nvPr>
        </p:nvSpPr>
        <p:spPr>
          <a:xfrm>
            <a:off x="2837015" y="1804962"/>
            <a:ext cx="8051435" cy="60203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rgbClr val="1F74AD">
              <a:shade val="50000"/>
            </a:srgbClr>
          </a:lnRef>
          <a:fillRef idx="1">
            <a:srgbClr val="1F74AD"/>
          </a:fillRef>
          <a:effectRef idx="0">
            <a:srgbClr val="1F74AD"/>
          </a:effectRef>
          <a:fontRef idx="minor">
            <a:sysClr val="window" lastClr="FFFFFF"/>
          </a:fontRef>
        </p:style>
        <p:txBody>
          <a:bodyPr rtlCol="0" anchor="ctr">
            <a:norm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9" name="Text Placeholder 17"/>
          <p:cNvSpPr txBox="1"/>
          <p:nvPr>
            <p:custDataLst>
              <p:tags r:id="rId14"/>
            </p:custDataLst>
          </p:nvPr>
        </p:nvSpPr>
        <p:spPr>
          <a:xfrm>
            <a:off x="1314359" y="1903895"/>
            <a:ext cx="1522656" cy="431727"/>
          </a:xfrm>
          <a:prstGeom prst="rect">
            <a:avLst/>
          </a:prstGeom>
          <a:noFill/>
        </p:spPr>
        <p:txBody>
          <a:bodyPr wrap="square" rtlCol="0" anchor="b" anchorCtr="0">
            <a:normAutofit fontScale="70000"/>
          </a:bodyPr>
          <a:lstStyle>
            <a:defPPr>
              <a:defRPr lang="zh-CN"/>
            </a:defPPr>
            <a:lvl1pPr algn="ctr">
              <a:lnSpc>
                <a:spcPct val="100000"/>
              </a:lnSpc>
              <a:defRPr sz="4000" b="1" spc="150">
                <a:solidFill>
                  <a:srgbClr val="000000">
                    <a:lumMod val="65000"/>
                    <a:lumOff val="35000"/>
                  </a:srgb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zh-CN" sz="2400" spc="300" dirty="0">
                <a:solidFill>
                  <a:schemeClr val="accent5">
                    <a:lumMod val="75000"/>
                  </a:schemeClr>
                </a:solidFill>
              </a:rPr>
              <a:t>04</a:t>
            </a:r>
            <a:endParaRPr kumimoji="0" lang="en-US" altLang="zh-CN" sz="2400" b="1" i="0" u="none" strike="noStrike" kern="1200" cap="none" spc="300" normalizeH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60" name="TextBox 48"/>
          <p:cNvSpPr txBox="1"/>
          <p:nvPr>
            <p:custDataLst>
              <p:tags r:id="rId15"/>
            </p:custDataLst>
          </p:nvPr>
        </p:nvSpPr>
        <p:spPr>
          <a:xfrm>
            <a:off x="3089502" y="1794921"/>
            <a:ext cx="7798947" cy="6175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 anchor="ctr" anchorCtr="0">
            <a:normAutofit fontScale="80000"/>
          </a:bodyPr>
          <a:lstStyle>
            <a:defPPr>
              <a:defRPr lang="zh-CN"/>
            </a:defPPr>
            <a:lvl1pPr>
              <a:lnSpc>
                <a:spcPct val="120000"/>
              </a:lnSpc>
              <a:defRPr sz="1400" spc="150">
                <a:solidFill>
                  <a:sysClr val="window" lastClr="FFFFFF">
                    <a:lumMod val="65000"/>
                  </a:sys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16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cs typeface="微软雅黑" panose="020B0503020204020204" charset="-122"/>
                <a:sym typeface="+mn-ea"/>
              </a:rPr>
              <a:t>科技发展目标：实施县重点研发计划8项以上，带动企业新增营业收入0.6亿元以上；累计实现5项以上科技成果在县内落地转化；高新技术企业突破10家，高新技术企业税收规模年均增速达到4%。</a:t>
            </a:r>
            <a:endParaRPr lang="zh-CN" altLang="en-US" sz="1600" dirty="0">
              <a:solidFill>
                <a:schemeClr val="dk1">
                  <a:lumMod val="65000"/>
                  <a:lumOff val="35000"/>
                </a:schemeClr>
              </a:solidFill>
              <a:cs typeface="微软雅黑" panose="020B0503020204020204" charset="-122"/>
            </a:endParaRPr>
          </a:p>
        </p:txBody>
      </p:sp>
      <p:cxnSp>
        <p:nvCxnSpPr>
          <p:cNvPr id="61" name="直接连接符 60"/>
          <p:cNvCxnSpPr/>
          <p:nvPr>
            <p:custDataLst>
              <p:tags r:id="rId16"/>
            </p:custDataLst>
          </p:nvPr>
        </p:nvCxnSpPr>
        <p:spPr>
          <a:xfrm>
            <a:off x="2837015" y="1799982"/>
            <a:ext cx="0" cy="607395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rgbClr val="1F74AD"/>
          </a:lnRef>
          <a:fillRef idx="0">
            <a:srgbClr val="1F74AD"/>
          </a:fillRef>
          <a:effectRef idx="0">
            <a:srgbClr val="1F74AD"/>
          </a:effectRef>
          <a:fontRef idx="minor">
            <a:srgbClr val="000000"/>
          </a:fontRef>
        </p:style>
      </p:cxnSp>
      <p:sp>
        <p:nvSpPr>
          <p:cNvPr id="2" name="Text Placeholder 17"/>
          <p:cNvSpPr txBox="1"/>
          <p:nvPr>
            <p:custDataLst>
              <p:tags r:id="rId17"/>
            </p:custDataLst>
          </p:nvPr>
        </p:nvSpPr>
        <p:spPr>
          <a:xfrm>
            <a:off x="1314359" y="5104930"/>
            <a:ext cx="1522656" cy="431727"/>
          </a:xfrm>
          <a:prstGeom prst="rect">
            <a:avLst/>
          </a:prstGeom>
          <a:noFill/>
        </p:spPr>
        <p:txBody>
          <a:bodyPr wrap="square" rtlCol="0" anchor="b" anchorCtr="0">
            <a:normAutofit fontScale="70000"/>
          </a:bodyPr>
          <a:lstStyle>
            <a:defPPr>
              <a:defRPr lang="zh-CN"/>
            </a:defPPr>
            <a:lvl1pPr algn="ctr">
              <a:lnSpc>
                <a:spcPct val="100000"/>
              </a:lnSpc>
              <a:defRPr sz="4000" b="1" spc="150">
                <a:solidFill>
                  <a:srgbClr val="000000">
                    <a:lumMod val="65000"/>
                    <a:lumOff val="35000"/>
                  </a:srgb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zh-CN" sz="2400" spc="300" dirty="0">
                <a:solidFill>
                  <a:schemeClr val="accent5">
                    <a:lumMod val="75000"/>
                  </a:schemeClr>
                </a:solidFill>
              </a:rPr>
              <a:t>07</a:t>
            </a:r>
            <a:endParaRPr kumimoji="0" lang="en-US" altLang="zh-CN" sz="2400" b="1" i="0" u="none" strike="noStrike" kern="1200" cap="none" spc="300" normalizeH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4" name="矩形 3"/>
          <p:cNvSpPr/>
          <p:nvPr>
            <p:custDataLst>
              <p:tags r:id="rId18"/>
            </p:custDataLst>
          </p:nvPr>
        </p:nvSpPr>
        <p:spPr>
          <a:xfrm>
            <a:off x="2824950" y="4935512"/>
            <a:ext cx="8051435" cy="60203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rgbClr val="1F74AD">
              <a:shade val="50000"/>
            </a:srgbClr>
          </a:lnRef>
          <a:fillRef idx="1">
            <a:srgbClr val="1F74AD"/>
          </a:fillRef>
          <a:effectRef idx="0">
            <a:srgbClr val="1F74AD"/>
          </a:effectRef>
          <a:fontRef idx="minor">
            <a:sysClr val="window" lastClr="FFFFFF"/>
          </a:fontRef>
        </p:style>
        <p:txBody>
          <a:bodyPr rtlCol="0" anchor="ctr">
            <a:normAutofit/>
          </a:bodyPr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TextBox 48"/>
          <p:cNvSpPr txBox="1"/>
          <p:nvPr>
            <p:custDataLst>
              <p:tags r:id="rId19"/>
            </p:custDataLst>
          </p:nvPr>
        </p:nvSpPr>
        <p:spPr>
          <a:xfrm>
            <a:off x="3077437" y="4933726"/>
            <a:ext cx="7798947" cy="6175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 anchor="ctr" anchorCtr="0">
            <a:normAutofit fontScale="90000"/>
          </a:bodyPr>
          <a:lstStyle>
            <a:defPPr>
              <a:defRPr lang="zh-CN"/>
            </a:defPPr>
            <a:lvl1pPr>
              <a:lnSpc>
                <a:spcPct val="120000"/>
              </a:lnSpc>
              <a:defRPr sz="1400" spc="150">
                <a:solidFill>
                  <a:sysClr val="window" lastClr="FFFFFF">
                    <a:lumMod val="65000"/>
                  </a:sys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defTabSz="913765">
              <a:lnSpc>
                <a:spcPct val="130000"/>
              </a:lnSpc>
              <a:spcBef>
                <a:spcPct val="0"/>
              </a:spcBef>
            </a:pPr>
            <a:r>
              <a:rPr lang="zh-CN" altLang="en-US" sz="1600" dirty="0">
                <a:solidFill>
                  <a:schemeClr val="dk1">
                    <a:lumMod val="65000"/>
                    <a:lumOff val="35000"/>
                  </a:schemeClr>
                </a:solidFill>
                <a:cs typeface="微软雅黑" panose="020B0503020204020204" charset="-122"/>
                <a:sym typeface="+mn-ea"/>
              </a:rPr>
              <a:t>资源盘活目标：全县资源资产盘活累计形成非税收入（不含政府性基金）2.63亿元以上。</a:t>
            </a:r>
            <a:endParaRPr lang="zh-CN" altLang="en-US" sz="1600" dirty="0">
              <a:solidFill>
                <a:schemeClr val="dk1">
                  <a:lumMod val="65000"/>
                  <a:lumOff val="35000"/>
                </a:schemeClr>
              </a:solidFill>
              <a:cs typeface="微软雅黑" panose="020B0503020204020204" charset="-122"/>
            </a:endParaRPr>
          </a:p>
        </p:txBody>
      </p:sp>
    </p:spTree>
    <p:custDataLst>
      <p:tags r:id="rId20"/>
    </p:custData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>
            <p:custDataLst>
              <p:tags r:id="rId1"/>
            </p:custDataLst>
          </p:nvPr>
        </p:nvSpPr>
        <p:spPr>
          <a:xfrm>
            <a:off x="1134110" y="1323975"/>
            <a:ext cx="3341370" cy="34861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rtlCol="0" anchor="ctr" anchorCtr="0">
            <a:normAutofit/>
          </a:bodyPr>
          <a:lstStyle/>
          <a:p>
            <a:pPr algn="ctr"/>
            <a:r>
              <a:rPr lang="en-US" altLang="zh-CN" sz="21500" b="1" dirty="0">
                <a:ln w="25400">
                  <a:solidFill>
                    <a:schemeClr val="accent1"/>
                  </a:solidFill>
                </a:ln>
                <a:noFill/>
                <a:uFillTx/>
                <a:latin typeface="Arial" panose="020B0604020202020204" pitchFamily="34" charset="0"/>
                <a:ea typeface="微软雅黑" panose="020B0503020204020204" charset="-122"/>
                <a:cs typeface="+mj-lt"/>
                <a:sym typeface="Arial" panose="020B0604020202020204" pitchFamily="34" charset="0"/>
              </a:rPr>
              <a:t>04</a:t>
            </a:r>
            <a:endParaRPr lang="en-US" altLang="zh-CN" sz="21500" b="1" dirty="0">
              <a:ln w="25400">
                <a:solidFill>
                  <a:schemeClr val="accent1"/>
                </a:solidFill>
              </a:ln>
              <a:noFill/>
              <a:uFillTx/>
              <a:latin typeface="Arial" panose="020B0604020202020204" pitchFamily="34" charset="0"/>
              <a:ea typeface="微软雅黑" panose="020B0503020204020204" charset="-122"/>
              <a:cs typeface="+mj-lt"/>
              <a:sym typeface="Arial" panose="020B0604020202020204" pitchFamily="34" charset="0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071110" y="2372177"/>
            <a:ext cx="6243774" cy="922021"/>
          </a:xfrm>
        </p:spPr>
        <p:txBody>
          <a:bodyPr>
            <a:normAutofit/>
          </a:bodyPr>
          <a:lstStyle/>
          <a:p>
            <a:r>
              <a:rPr lang="zh-CN" altLang="en-US" sz="5335">
                <a:sym typeface="+mn-ea"/>
              </a:rPr>
              <a:t>方案核心意义</a:t>
            </a:r>
            <a:endParaRPr lang="zh-CN" altLang="en-US" sz="5335">
              <a:solidFill>
                <a:schemeClr val="accent1"/>
              </a:solidFill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形状 8"/>
          <p:cNvSpPr/>
          <p:nvPr userDrawn="1">
            <p:custDataLst>
              <p:tags r:id="rId1"/>
            </p:custDataLst>
          </p:nvPr>
        </p:nvSpPr>
        <p:spPr>
          <a:xfrm>
            <a:off x="9727092" y="-51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任意形状 8"/>
          <p:cNvSpPr/>
          <p:nvPr userDrawn="1">
            <p:custDataLst>
              <p:tags r:id="rId2"/>
            </p:custDataLst>
          </p:nvPr>
        </p:nvSpPr>
        <p:spPr>
          <a:xfrm rot="10800000">
            <a:off x="0" y="5480050"/>
            <a:ext cx="1412875" cy="137795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3" name="直接连接符 2"/>
          <p:cNvCxnSpPr/>
          <p:nvPr>
            <p:custDataLst>
              <p:tags r:id="rId3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1"/>
          <p:nvPr>
            <p:custDataLst>
              <p:tags r:id="rId4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0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dirty="0" err="1">
                <a:solidFill>
                  <a:schemeClr val="dk1"/>
                </a:solidFill>
                <a:sym typeface="微软雅黑" panose="020B0503020204020204" charset="-122"/>
              </a:rPr>
              <a:t>方案核心意义</a:t>
            </a:r>
            <a:endParaRPr lang="zh-CN" dirty="0" err="1">
              <a:solidFill>
                <a:schemeClr val="dk1"/>
              </a:solidFill>
              <a:sym typeface="微软雅黑" panose="020B0503020204020204" charset="-122"/>
            </a:endParaRPr>
          </a:p>
        </p:txBody>
      </p:sp>
      <p:sp>
        <p:nvSpPr>
          <p:cNvPr id="2" name="矩形 1"/>
          <p:cNvSpPr/>
          <p:nvPr>
            <p:custDataLst>
              <p:tags r:id="rId5"/>
            </p:custDataLst>
          </p:nvPr>
        </p:nvSpPr>
        <p:spPr>
          <a:xfrm>
            <a:off x="1626212" y="1496376"/>
            <a:ext cx="8915978" cy="4779137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+mn-lt"/>
            </a:endParaRPr>
          </a:p>
        </p:txBody>
      </p:sp>
      <p:cxnSp>
        <p:nvCxnSpPr>
          <p:cNvPr id="10" name="直接连接符 9"/>
          <p:cNvCxnSpPr/>
          <p:nvPr>
            <p:custDataLst>
              <p:tags r:id="rId6"/>
            </p:custDataLst>
          </p:nvPr>
        </p:nvCxnSpPr>
        <p:spPr>
          <a:xfrm>
            <a:off x="1772264" y="1218995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>
            <p:custDataLst>
              <p:tags r:id="rId7"/>
            </p:custDataLst>
          </p:nvPr>
        </p:nvCxnSpPr>
        <p:spPr>
          <a:xfrm>
            <a:off x="1626210" y="1287787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>
            <p:custDataLst>
              <p:tags r:id="rId8"/>
            </p:custDataLst>
          </p:nvPr>
        </p:nvCxnSpPr>
        <p:spPr>
          <a:xfrm>
            <a:off x="10166179" y="6085167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>
            <p:custDataLst>
              <p:tags r:id="rId9"/>
            </p:custDataLst>
          </p:nvPr>
        </p:nvCxnSpPr>
        <p:spPr>
          <a:xfrm>
            <a:off x="10020125" y="6153960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6"/>
          <p:cNvSpPr txBox="1"/>
          <p:nvPr>
            <p:custDataLst>
              <p:tags r:id="rId10"/>
            </p:custDataLst>
          </p:nvPr>
        </p:nvSpPr>
        <p:spPr>
          <a:xfrm>
            <a:off x="1892883" y="1977452"/>
            <a:ext cx="8382634" cy="3816983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/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12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（一）为财源税源建设提供</a:t>
            </a:r>
            <a:r>
              <a:rPr lang="en-US" altLang="zh-CN" sz="12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</a:t>
            </a:r>
            <a:r>
              <a:rPr lang="zh-CN" altLang="en-US" sz="12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路线图</a:t>
            </a:r>
            <a:r>
              <a:rPr lang="en-US" altLang="zh-CN" sz="12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</a:t>
            </a:r>
            <a:endParaRPr lang="en-US" altLang="zh-CN" sz="1200" b="1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altLang="zh-CN" sz="1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</a:t>
            </a:r>
            <a:r>
              <a:rPr lang="zh-CN" altLang="en-US" sz="1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方案通过明确各领域目标任务、责任分工及推进路径，打破部门壁垒、整合县域资源，避免工作碎片化推进，让工业转型升级、产业项目建设、招商引资、科技成果转化等关键工作有章可循，确保财源税源建设方向不偏、力度不减。</a:t>
            </a:r>
            <a:endParaRPr lang="zh-CN" altLang="en-US" sz="12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12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（二）为县域经济结构优化注入</a:t>
            </a:r>
            <a:r>
              <a:rPr lang="en-US" altLang="zh-CN" sz="12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</a:t>
            </a:r>
            <a:r>
              <a:rPr lang="zh-CN" altLang="en-US" sz="12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新动能</a:t>
            </a:r>
            <a:r>
              <a:rPr lang="en-US" altLang="zh-CN" sz="12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</a:t>
            </a:r>
            <a:endParaRPr lang="en-US" altLang="zh-CN" sz="1200" b="1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altLang="zh-CN" sz="1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</a:t>
            </a:r>
            <a:r>
              <a:rPr lang="zh-CN" altLang="en-US" sz="1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以财源税源建设为抓手，推动工业向高端化、智能化、绿色化转型，加快农业从</a:t>
            </a:r>
            <a:r>
              <a:rPr lang="en-US" altLang="zh-CN" sz="1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</a:t>
            </a:r>
            <a:r>
              <a:rPr lang="zh-CN" altLang="en-US" sz="1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初级生产</a:t>
            </a:r>
            <a:r>
              <a:rPr lang="en-US" altLang="zh-CN" sz="1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</a:t>
            </a:r>
            <a:r>
              <a:rPr lang="zh-CN" altLang="en-US" sz="1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向</a:t>
            </a:r>
            <a:r>
              <a:rPr lang="en-US" altLang="zh-CN" sz="1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</a:t>
            </a:r>
            <a:r>
              <a:rPr lang="zh-CN" altLang="en-US" sz="1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精深加工</a:t>
            </a:r>
            <a:r>
              <a:rPr lang="en-US" altLang="zh-CN" sz="1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</a:t>
            </a:r>
            <a:r>
              <a:rPr lang="zh-CN" altLang="en-US" sz="1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升级，促进文旅、金融等现代服务业提质增效，进一步优化</a:t>
            </a:r>
            <a:r>
              <a:rPr lang="en-US" altLang="zh-CN" sz="1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“</a:t>
            </a:r>
            <a:r>
              <a:rPr lang="zh-CN" altLang="en-US" sz="1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二产主导、三产赋能、一产提质</a:t>
            </a:r>
            <a:r>
              <a:rPr lang="en-US" altLang="zh-CN" sz="1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 </a:t>
            </a:r>
            <a:r>
              <a:rPr lang="zh-CN" altLang="en-US" sz="1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的产业结构，增强县域经济发展的韧性与活力。</a:t>
            </a:r>
            <a:endParaRPr lang="zh-CN" altLang="en-US" sz="12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12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（三）为财政收入稳定增长筑牢</a:t>
            </a:r>
            <a:r>
              <a:rPr lang="en-US" altLang="zh-CN" sz="12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</a:t>
            </a:r>
            <a:r>
              <a:rPr lang="zh-CN" altLang="en-US" sz="12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压舱石</a:t>
            </a:r>
            <a:r>
              <a:rPr lang="en-US" altLang="zh-CN" sz="12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</a:t>
            </a:r>
            <a:endParaRPr lang="en-US" altLang="zh-CN" sz="1200" b="1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altLang="zh-CN" sz="1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</a:t>
            </a:r>
            <a:r>
              <a:rPr lang="zh-CN" altLang="en-US" sz="1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通过培育壮大市场主体、盘活存量资源资产、强化税收征管等举措，构建</a:t>
            </a:r>
            <a:r>
              <a:rPr lang="en-US" altLang="zh-CN" sz="1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</a:t>
            </a:r>
            <a:r>
              <a:rPr lang="zh-CN" altLang="en-US" sz="1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增量税源持续壮大、存量税源有效巩固、非税收入合理补充</a:t>
            </a:r>
            <a:r>
              <a:rPr lang="en-US" altLang="zh-CN" sz="1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</a:t>
            </a:r>
            <a:r>
              <a:rPr lang="zh-CN" altLang="en-US" sz="1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的多元财源体系，为财政收入稳定增长提供长效支撑，缓解财政收支矛盾。</a:t>
            </a:r>
            <a:endParaRPr lang="zh-CN" altLang="en-US" sz="12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12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（四）为民生改善与社会稳定夯实</a:t>
            </a:r>
            <a:r>
              <a:rPr lang="en-US" altLang="zh-CN" sz="12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</a:t>
            </a:r>
            <a:r>
              <a:rPr lang="zh-CN" altLang="en-US" sz="12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保障网</a:t>
            </a:r>
            <a:r>
              <a:rPr lang="en-US" altLang="zh-CN" sz="12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</a:t>
            </a:r>
            <a:endParaRPr lang="en-US" altLang="zh-CN" sz="1200" b="1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altLang="zh-CN" sz="1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</a:t>
            </a:r>
            <a:r>
              <a:rPr lang="zh-CN" altLang="en-US" sz="1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财政收入的稳步增长，将直接提升绥棱县在教育、医疗、养老、基础设施建设等民生领域的投入能力，切实解决群众急难愁盼问题，不断增强人民群众的获得感、幸福感、安全感，为维护社会稳定、推动共同富裕奠定坚实基础。</a:t>
            </a:r>
            <a:endParaRPr lang="zh-CN" altLang="en-US" sz="12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11"/>
    </p:custData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>
            <p:custDataLst>
              <p:tags r:id="rId1"/>
            </p:custDataLst>
          </p:nvPr>
        </p:nvSpPr>
        <p:spPr>
          <a:xfrm>
            <a:off x="1134110" y="1323975"/>
            <a:ext cx="3341370" cy="34861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rtlCol="0" anchor="ctr" anchorCtr="0">
            <a:normAutofit/>
          </a:bodyPr>
          <a:lstStyle/>
          <a:p>
            <a:pPr algn="ctr"/>
            <a:r>
              <a:rPr lang="en-US" altLang="zh-CN" sz="21500" b="1" dirty="0">
                <a:ln w="25400">
                  <a:solidFill>
                    <a:schemeClr val="accent1"/>
                  </a:solidFill>
                </a:ln>
                <a:noFill/>
                <a:uFillTx/>
                <a:latin typeface="Arial" panose="020B0604020202020204" pitchFamily="34" charset="0"/>
                <a:ea typeface="微软雅黑" panose="020B0503020204020204" charset="-122"/>
                <a:cs typeface="+mj-lt"/>
                <a:sym typeface="Arial" panose="020B0604020202020204" pitchFamily="34" charset="0"/>
              </a:rPr>
              <a:t>05</a:t>
            </a:r>
            <a:endParaRPr lang="en-US" altLang="zh-CN" sz="21500" b="1" dirty="0">
              <a:ln w="25400">
                <a:solidFill>
                  <a:schemeClr val="accent1"/>
                </a:solidFill>
              </a:ln>
              <a:noFill/>
              <a:uFillTx/>
              <a:latin typeface="Arial" panose="020B0604020202020204" pitchFamily="34" charset="0"/>
              <a:ea typeface="微软雅黑" panose="020B0503020204020204" charset="-122"/>
              <a:cs typeface="+mj-lt"/>
              <a:sym typeface="Arial" panose="020B0604020202020204" pitchFamily="34" charset="0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76775" y="1323792"/>
            <a:ext cx="6243774" cy="922021"/>
          </a:xfrm>
        </p:spPr>
        <p:txBody>
          <a:bodyPr>
            <a:normAutofit fontScale="50000"/>
          </a:bodyPr>
          <a:lstStyle/>
          <a:p>
            <a:r>
              <a:rPr lang="zh-CN" altLang="en-US">
                <a:solidFill>
                  <a:schemeClr val="accent1"/>
                </a:solidFill>
              </a:rPr>
              <a:t>在工业领域，县工信局承担哪些核心职责来助力财源税源建设？</a:t>
            </a:r>
            <a:endParaRPr lang="zh-CN" altLang="en-US">
              <a:solidFill>
                <a:schemeClr val="accent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739005" y="2475865"/>
            <a:ext cx="5725160" cy="2963545"/>
          </a:xfrm>
          <a:prstGeom prst="rect">
            <a:avLst/>
          </a:prstGeom>
        </p:spPr>
        <p:txBody>
          <a:bodyPr wrap="square">
            <a:spAutoFit/>
          </a:bodyPr>
          <a:p>
            <a:pPr marL="0" indent="406400" algn="just" defTabSz="266700">
              <a:lnSpc>
                <a:spcPts val="28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b="1">
                <a:latin typeface="楷体" panose="02010609060101010101" charset="-122"/>
                <a:ea typeface="楷体" panose="02010609060101010101" charset="-122"/>
              </a:rPr>
              <a:t>县工信局主要承担三方面核心职责：</a:t>
            </a:r>
            <a:endParaRPr lang="zh-CN" altLang="en-US" b="1">
              <a:latin typeface="楷体" panose="02010609060101010101" charset="-122"/>
              <a:ea typeface="楷体" panose="02010609060101010101" charset="-122"/>
            </a:endParaRPr>
          </a:p>
          <a:p>
            <a:pPr marL="0" indent="406400" algn="just" defTabSz="266700">
              <a:lnSpc>
                <a:spcPts val="28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b="1">
                <a:latin typeface="仿宋" panose="02010609060101010101" charset="-122"/>
                <a:ea typeface="仿宋" panose="02010609060101010101" charset="-122"/>
              </a:rPr>
              <a:t>工业转型升级方面：推动传统产业改造升级、培育战略性新兴产业，助力规模以上工业企业发展与工业地方级税收增长。</a:t>
            </a:r>
            <a:endParaRPr lang="zh-CN" altLang="en-US" b="1">
              <a:latin typeface="仿宋" panose="02010609060101010101" charset="-122"/>
              <a:ea typeface="仿宋" panose="02010609060101010101" charset="-122"/>
            </a:endParaRPr>
          </a:p>
          <a:p>
            <a:pPr marL="0" indent="406400" algn="just" defTabSz="266700">
              <a:lnSpc>
                <a:spcPts val="28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b="1">
                <a:latin typeface="仿宋" panose="02010609060101010101" charset="-122"/>
                <a:ea typeface="仿宋" panose="02010609060101010101" charset="-122"/>
              </a:rPr>
              <a:t>招商引资与科技赋能方面：推进产学研对接、工作培训及高新技术企业培育。</a:t>
            </a:r>
            <a:endParaRPr lang="zh-CN" altLang="en-US" b="1">
              <a:latin typeface="仿宋" panose="02010609060101010101" charset="-122"/>
              <a:ea typeface="仿宋" panose="02010609060101010101" charset="-122"/>
            </a:endParaRPr>
          </a:p>
          <a:p>
            <a:pPr marL="0" indent="406400" algn="just" defTabSz="266700">
              <a:lnSpc>
                <a:spcPts val="28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b="1">
                <a:latin typeface="仿宋" panose="02010609060101010101" charset="-122"/>
                <a:ea typeface="仿宋" panose="02010609060101010101" charset="-122"/>
              </a:rPr>
              <a:t>资源资产盘活方面：协同相关部门推进资源盘活工作。</a:t>
            </a:r>
            <a:endParaRPr lang="zh-CN" altLang="en-US" b="1">
              <a:latin typeface="仿宋" panose="02010609060101010101" charset="-122"/>
              <a:ea typeface="仿宋" panose="02010609060101010101" charset="-122"/>
            </a:endParaRPr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7"/>
  <p:tag name="KSO_WM_UNIT_LAYERLEVEL" val="1"/>
  <p:tag name="KSO_WM_TAG_VERSION" val="1.0"/>
  <p:tag name="KSO_WM_BEAUTIFY_FLAG" val="#wm#"/>
  <p:tag name="KSO_WM_UNIT_TYPE" val="y"/>
  <p:tag name="KSO_WM_UNIT_INDEX" val="7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bottomTop"/>
  <p:tag name="KSO_WM_SLIDE_BK_DARK_LIGHT" val="2"/>
  <p:tag name="KSO_WM_UNIT_BK_DARK_LIGHT" val="2"/>
</p:tagLst>
</file>

<file path=ppt/tags/tag101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navigation"/>
  <p:tag name="KSO_WM_SLIDE_BK_DARK_LIGHT" val="2"/>
  <p:tag name="KSO_WM_UNIT_BK_DARK_LIGHT" val="2"/>
</p:tagLst>
</file>

<file path=ppt/tags/tag1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belt"/>
  <p:tag name="KSO_WM_SLIDE_BK_DARK_LIGHT" val="2"/>
  <p:tag name="KSO_WM_UNIT_BK_DARK_LIGHT" val="2"/>
</p:tagLst>
</file>

<file path=ppt/tags/tag1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6915"/>
</p:tagLst>
</file>

<file path=ppt/tags/tag1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6915"/>
</p:tagLst>
</file>

<file path=ppt/tags/tag1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8.xml><?xml version="1.0" encoding="utf-8"?>
<p:tagLst xmlns:p="http://schemas.openxmlformats.org/presentationml/2006/main">
  <p:tag name="KSO_WM_TEMPLATE_SUBCATEGORY" val="0"/>
  <p:tag name="KSO_WM_TEMPLATE_MASTER_TYPE" val="1"/>
  <p:tag name="KSO_WM_TEMPLATE_COLOR_TYPE" val="1"/>
  <p:tag name="KSO_WM_TAG_VERSION" val="1.0"/>
  <p:tag name="KSO_WM_BEAUTIFY_FLAG" val="#wm#"/>
  <p:tag name="KSO_WM_TEMPLATE_CATEGORY" val="custom"/>
  <p:tag name="KSO_WM_TEMPLATE_INDEX" val="20206915"/>
  <p:tag name="KSO_WM_TEMPLATE_MASTER_THUMB_INDEX" val="12"/>
  <p:tag name="KSO_WM_TEMPLATE_THUMBS_INDEX" val="1、4、7、8、10、11、12、13、15"/>
</p:tagLst>
</file>

<file path=ppt/tags/tag129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1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6915_1*a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PRESET_TEXT" val="空白演示经典风格"/>
  <p:tag name="KSO_WM_UNIT_TEXT_FILL_FORE_SCHEMECOLOR_INDEX_BRIGHTNESS" val="0"/>
  <p:tag name="KSO_WM_UNIT_TEXT_FILL_FORE_SCHEMECOLOR_INDEX" val="5"/>
  <p:tag name="KSO_WM_UNIT_TEXT_FILL_TYPE" val="1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06915_1*f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ISCONTENTSTITLE" val="0"/>
  <p:tag name="KSO_WM_UNIT_ISNUMDGMTITLE" val="0"/>
  <p:tag name="KSO_WM_UNIT_PRESET_TEXT" val="演讲者："/>
  <p:tag name="KSO_WM_UNIT_SUBTYPE" val="b"/>
  <p:tag name="KSO_WM_UNIT_TEXT_FILL_FORE_SCHEMECOLOR_INDEX_BRIGHTNESS" val="0"/>
  <p:tag name="KSO_WM_UNIT_TEXT_FILL_FORE_SCHEMECOLOR_INDEX" val="5"/>
  <p:tag name="KSO_WM_UNIT_TEXT_FILL_TYPE" val="1"/>
</p:tagLst>
</file>

<file path=ppt/tags/tag131.xml><?xml version="1.0" encoding="utf-8"?>
<p:tagLst xmlns:p="http://schemas.openxmlformats.org/presentationml/2006/main">
  <p:tag name="KSO_WM_SLIDE_ID" val="custom20206915_1"/>
  <p:tag name="KSO_WM_TEMPLATE_SUBCATEGORY" val="0"/>
  <p:tag name="KSO_WM_TEMPLATE_MASTER_TYPE" val="1"/>
  <p:tag name="KSO_WM_TEMPLATE_COLOR_TYPE" val="1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6915"/>
  <p:tag name="KSO_WM_SLIDE_LAYOUT" val="a_b_f"/>
  <p:tag name="KSO_WM_SLIDE_LAYOUT_CNT" val="1_1_1"/>
  <p:tag name="KSO_WM_TEMPLATE_MASTER_THUMB_INDEX" val="12"/>
  <p:tag name="KSO_WM_TEMPLATE_THUMBS_INDEX" val="1、4、7、8、10、11、12、13、15"/>
</p:tagLst>
</file>

<file path=ppt/tags/tag132.xml><?xml version="1.0" encoding="utf-8"?>
<p:tagLst xmlns:p="http://schemas.openxmlformats.org/presentationml/2006/main">
  <p:tag name="KSO_WM_UNIT_HIGHLIGHT" val="0"/>
  <p:tag name="KSO_WM_UNIT_COMPATIBLE" val="1"/>
  <p:tag name="KSO_WM_UNIT_DIAGRAM_ISNUMVISUAL" val="0"/>
  <p:tag name="KSO_WM_UNIT_DIAGRAM_ISREFERUNIT" val="0"/>
  <p:tag name="KSO_WM_UNIT_TYPE" val="e"/>
  <p:tag name="KSO_WM_UNIT_INDEX" val="1"/>
  <p:tag name="KSO_WM_UNIT_ID" val="custom20206915_7*e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PRESET_TEXT" val="01"/>
  <p:tag name="KSO_WM_UNIT_NOCLEAR" val="0"/>
  <p:tag name="KSO_WM_UNIT_VALUE" val="2"/>
  <p:tag name="KSO_WM_UNIT_TEXT_LINE_FORE_SCHEMECOLOR_INDEX_BRIGHTNESS" val="0"/>
  <p:tag name="KSO_WM_UNIT_TEXT_LINE_FORE_SCHEMECOLOR_INDEX" val="5"/>
  <p:tag name="KSO_WM_UNIT_TEXT_LINE_FILL_TYPE" val="2"/>
</p:tagLst>
</file>

<file path=ppt/tags/tag13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6915_7*a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PRESET_TEXT" val="单击此处添加标题"/>
  <p:tag name="KSO_WM_UNIT_TEXT_FILL_FORE_SCHEMECOLOR_INDEX_BRIGHTNESS" val="0"/>
  <p:tag name="KSO_WM_UNIT_TEXT_FILL_FORE_SCHEMECOLOR_INDEX" val="5"/>
  <p:tag name="KSO_WM_UNIT_TEXT_FILL_TYPE" val="1"/>
</p:tagLst>
</file>

<file path=ppt/tags/tag134.xml><?xml version="1.0" encoding="utf-8"?>
<p:tagLst xmlns:p="http://schemas.openxmlformats.org/presentationml/2006/main">
  <p:tag name="KSO_WM_BEAUTIFY_FLAG" val="#wm#"/>
  <p:tag name="KSO_WM_TEMPLATE_CATEGORY" val="custom"/>
  <p:tag name="KSO_WM_TEMPLATE_INDEX" val="20206915"/>
  <p:tag name="KSO_WM_SLIDE_ID" val="custom20206915_7"/>
  <p:tag name="KSO_WM_TEMPLATE_SUBCATEGORY" val="0"/>
  <p:tag name="KSO_WM_TEMPLATE_MASTER_TYPE" val="1"/>
  <p:tag name="KSO_WM_TEMPLATE_COLOR_TYPE" val="1"/>
  <p:tag name="KSO_WM_SLIDE_TYPE" val="sectionTitle"/>
  <p:tag name="KSO_WM_SLIDE_SUBTYPE" val="pureTxt"/>
  <p:tag name="KSO_WM_SLIDE_ITEM_CNT" val="0"/>
  <p:tag name="KSO_WM_SLIDE_INDEX" val="7"/>
  <p:tag name="KSO_WM_TAG_VERSION" val="1.0"/>
  <p:tag name="KSO_WM_SLIDE_LAYOUT" val="a_b_e"/>
  <p:tag name="KSO_WM_SLIDE_LAYOUT_CNT" val="1_1_1"/>
</p:tagLst>
</file>

<file path=ppt/tags/tag135.xml><?xml version="1.0" encoding="utf-8"?>
<p:tagLst xmlns:p="http://schemas.openxmlformats.org/presentationml/2006/main">
  <p:tag name="KSO_WM_UNIT_HIGHLIGHT" val="0"/>
  <p:tag name="KSO_WM_UNIT_COMPATIBLE" val="1"/>
  <p:tag name="KSO_WM_UNIT_DIAGRAM_ISNUMVISUAL" val="0"/>
  <p:tag name="KSO_WM_UNIT_DIAGRAM_ISREFERUNIT" val="0"/>
  <p:tag name="KSO_WM_UNIT_TYPE" val="e"/>
  <p:tag name="KSO_WM_UNIT_INDEX" val="1"/>
  <p:tag name="KSO_WM_UNIT_ID" val="custom20206915_7*e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PRESET_TEXT" val="01"/>
  <p:tag name="KSO_WM_UNIT_NOCLEAR" val="0"/>
  <p:tag name="KSO_WM_UNIT_VALUE" val="2"/>
  <p:tag name="KSO_WM_UNIT_TEXT_LINE_FORE_SCHEMECOLOR_INDEX_BRIGHTNESS" val="0"/>
  <p:tag name="KSO_WM_UNIT_TEXT_LINE_FORE_SCHEMECOLOR_INDEX" val="5"/>
  <p:tag name="KSO_WM_UNIT_TEXT_LINE_FILL_TYPE" val="2"/>
</p:tagLst>
</file>

<file path=ppt/tags/tag136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6915_7*a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PRESET_TEXT" val="单击此处添加标题"/>
  <p:tag name="KSO_WM_UNIT_TEXT_FILL_FORE_SCHEMECOLOR_INDEX_BRIGHTNESS" val="0"/>
  <p:tag name="KSO_WM_UNIT_TEXT_FILL_FORE_SCHEMECOLOR_INDEX" val="5"/>
  <p:tag name="KSO_WM_UNIT_TEXT_FILL_TYPE" val="1"/>
</p:tagLst>
</file>

<file path=ppt/tags/tag137.xml><?xml version="1.0" encoding="utf-8"?>
<p:tagLst xmlns:p="http://schemas.openxmlformats.org/presentationml/2006/main">
  <p:tag name="KSO_WM_BEAUTIFY_FLAG" val="#wm#"/>
  <p:tag name="KSO_WM_TEMPLATE_CATEGORY" val="custom"/>
  <p:tag name="KSO_WM_TEMPLATE_INDEX" val="20206915"/>
  <p:tag name="KSO_WM_SLIDE_ID" val="custom20206915_7"/>
  <p:tag name="KSO_WM_TEMPLATE_SUBCATEGORY" val="0"/>
  <p:tag name="KSO_WM_TEMPLATE_MASTER_TYPE" val="1"/>
  <p:tag name="KSO_WM_TEMPLATE_COLOR_TYPE" val="1"/>
  <p:tag name="KSO_WM_SLIDE_TYPE" val="sectionTitle"/>
  <p:tag name="KSO_WM_SLIDE_SUBTYPE" val="pureTxt"/>
  <p:tag name="KSO_WM_SLIDE_ITEM_CNT" val="0"/>
  <p:tag name="KSO_WM_SLIDE_INDEX" val="7"/>
  <p:tag name="KSO_WM_TAG_VERSION" val="1.0"/>
  <p:tag name="KSO_WM_SLIDE_LAYOUT" val="a_b_e"/>
  <p:tag name="KSO_WM_SLIDE_LAYOUT_CNT" val="1_1_1"/>
</p:tagLst>
</file>

<file path=ppt/tags/tag138.xml><?xml version="1.0" encoding="utf-8"?>
<p:tagLst xmlns:p="http://schemas.openxmlformats.org/presentationml/2006/main">
  <p:tag name="KSO_WM_UNIT_HIGHLIGHT" val="0"/>
  <p:tag name="KSO_WM_UNIT_COMPATIBLE" val="1"/>
  <p:tag name="KSO_WM_UNIT_DIAGRAM_ISNUMVISUAL" val="0"/>
  <p:tag name="KSO_WM_UNIT_DIAGRAM_ISREFERUNIT" val="0"/>
  <p:tag name="KSO_WM_UNIT_TYPE" val="e"/>
  <p:tag name="KSO_WM_UNIT_INDEX" val="1"/>
  <p:tag name="KSO_WM_UNIT_ID" val="custom20206915_7*e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PRESET_TEXT" val="01"/>
  <p:tag name="KSO_WM_UNIT_NOCLEAR" val="0"/>
  <p:tag name="KSO_WM_UNIT_VALUE" val="2"/>
  <p:tag name="KSO_WM_UNIT_TEXT_LINE_FORE_SCHEMECOLOR_INDEX_BRIGHTNESS" val="0"/>
  <p:tag name="KSO_WM_UNIT_TEXT_LINE_FORE_SCHEMECOLOR_INDEX" val="5"/>
  <p:tag name="KSO_WM_UNIT_TEXT_LINE_FILL_TYPE" val="2"/>
</p:tagLst>
</file>

<file path=ppt/tags/tag139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6915_7*a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PRESET_TEXT" val="单击此处添加标题"/>
  <p:tag name="KSO_WM_UNIT_TEXT_FILL_FORE_SCHEMECOLOR_INDEX_BRIGHTNESS" val="0"/>
  <p:tag name="KSO_WM_UNIT_TEXT_FILL_FORE_SCHEMECOLOR_INDEX" val="5"/>
  <p:tag name="KSO_WM_UNIT_TEXT_FILL_TYPE" val="1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BEAUTIFY_FLAG" val="#wm#"/>
  <p:tag name="KSO_WM_TEMPLATE_CATEGORY" val="custom"/>
  <p:tag name="KSO_WM_TEMPLATE_INDEX" val="20206915"/>
  <p:tag name="KSO_WM_SLIDE_ID" val="custom20206915_7"/>
  <p:tag name="KSO_WM_TEMPLATE_SUBCATEGORY" val="0"/>
  <p:tag name="KSO_WM_TEMPLATE_MASTER_TYPE" val="1"/>
  <p:tag name="KSO_WM_TEMPLATE_COLOR_TYPE" val="1"/>
  <p:tag name="KSO_WM_SLIDE_TYPE" val="sectionTitle"/>
  <p:tag name="KSO_WM_SLIDE_SUBTYPE" val="pureTxt"/>
  <p:tag name="KSO_WM_SLIDE_ITEM_CNT" val="0"/>
  <p:tag name="KSO_WM_SLIDE_INDEX" val="7"/>
  <p:tag name="KSO_WM_TAG_VERSION" val="1.0"/>
  <p:tag name="KSO_WM_SLIDE_LAYOUT" val="a_b_e"/>
  <p:tag name="KSO_WM_SLIDE_LAYOUT_CNT" val="1_1_1"/>
</p:tagLst>
</file>

<file path=ppt/tags/tag1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1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1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20058_1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BLOCK" val="0"/>
  <p:tag name="KSO_WM_UNIT_SM_LIMIT_TYP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</p:tagLst>
</file>

<file path=ppt/tags/tag144.xml><?xml version="1.0" encoding="utf-8"?>
<p:tagLst xmlns:p="http://schemas.openxmlformats.org/presentationml/2006/main">
  <p:tag name="KSO_WM_UNIT_ISCONTENTSTITLE" val="0"/>
  <p:tag name="KSO_WM_UNIT_ISNUMDGMTITLE" val="0"/>
  <p:tag name="KSO_WM_UNIT_PRESET_TEXT" val="线型上下导航版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20058_1*a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VALUE" val="27"/>
  <p:tag name="KSO_WM_UNIT_BLOCK" val="0"/>
  <p:tag name="KSO_WM_UNIT_SM_LIMIT_TYPE" val="2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TEXT_FILL_FORE_SCHEMECOLOR_INDEX_BRIGHTNESS" val="0"/>
  <p:tag name="KSO_WM_UNIT_TEXT_FILL_FORE_SCHEMECOLOR_INDEX" val="13"/>
  <p:tag name="KSO_WM_UNIT_TEXT_FILL_TYPE" val="1"/>
</p:tagLst>
</file>

<file path=ppt/tags/tag145.xml><?xml version="1.0" encoding="utf-8"?>
<p:tagLst xmlns:p="http://schemas.openxmlformats.org/presentationml/2006/main">
  <p:tag name="KSO_WM_UNIT_ISCONTENTSTITLE" val="0"/>
  <p:tag name="KSO_WM_UNIT_NOCLEAR" val="0"/>
  <p:tag name="KSO_WM_UNIT_TEXT_FILL_FORE_SCHEMECOLOR_INDEX" val="8"/>
  <p:tag name="KSO_WM_UNIT_TEXT_FILL_TYPE" val="1"/>
  <p:tag name="KSO_WM_UNIT_USESOURCEFORMAT_APPLY" val="1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3_3"/>
  <p:tag name="KSO_WM_UNIT_ID" val="diagram20213979_2*m_h_i*1_3_3"/>
  <p:tag name="KSO_WM_TEMPLATE_CATEGORY" val="diagram"/>
  <p:tag name="KSO_WM_TEMPLATE_INDEX" val="20213979"/>
  <p:tag name="KSO_WM_UNIT_LAYERLEVEL" val="1_1_1"/>
  <p:tag name="KSO_WM_TAG_VERSION" val="1.0"/>
  <p:tag name="KSO_WM_BEAUTIFY_FLAG" val="#wm#"/>
  <p:tag name="KSO_WM_DIAGRAM_VIRTUALLY_FRAME" val="{&quot;height&quot;:210.77637795275592,&quot;left&quot;:102.59181102362204,&quot;top&quot;:200.63236220472442,&quot;width&quot;:754.8164566929136}"/>
</p:tagLst>
</file>

<file path=ppt/tags/tag146.xml><?xml version="1.0" encoding="utf-8"?>
<p:tagLst xmlns:p="http://schemas.openxmlformats.org/presentationml/2006/main">
  <p:tag name="KSO_WM_UNIT_FILL_FORE_SCHEMECOLOR_INDEX" val="8"/>
  <p:tag name="KSO_WM_UNIT_FILL_TYPE" val="1"/>
  <p:tag name="KSO_WM_UNIT_TEXT_FILL_FORE_SCHEMECOLOR_INDEX" val="2"/>
  <p:tag name="KSO_WM_UNIT_TEXT_FILL_TYPE" val="1"/>
  <p:tag name="KSO_WM_UNIT_USESOURCEFORMAT_APPLY" val="1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SUBTYPE" val="b"/>
  <p:tag name="KSO_WM_UNIT_TYPE" val="m_h_i"/>
  <p:tag name="KSO_WM_UNIT_INDEX" val="1_3_2"/>
  <p:tag name="KSO_WM_UNIT_ID" val="diagram20213979_2*m_h_i*1_3_2"/>
  <p:tag name="KSO_WM_TEMPLATE_CATEGORY" val="diagram"/>
  <p:tag name="KSO_WM_TEMPLATE_INDEX" val="20213979"/>
  <p:tag name="KSO_WM_UNIT_LAYERLEVEL" val="1_1_1"/>
  <p:tag name="KSO_WM_TAG_VERSION" val="1.0"/>
  <p:tag name="KSO_WM_BEAUTIFY_FLAG" val="#wm#"/>
  <p:tag name="KSO_WM_DIAGRAM_VIRTUALLY_FRAME" val="{&quot;height&quot;:210.77637795275592,&quot;left&quot;:102.59181102362204,&quot;top&quot;:200.63236220472442,&quot;width&quot;:754.8164566929136}"/>
</p:tagLst>
</file>

<file path=ppt/tags/tag147.xml><?xml version="1.0" encoding="utf-8"?>
<p:tagLst xmlns:p="http://schemas.openxmlformats.org/presentationml/2006/main">
  <p:tag name="KSO_WM_UNIT_USESOURCEFORMAT_APPLY" val="1"/>
  <p:tag name="KSO_WM_UNIT_SUBTYPE" val="a"/>
  <p:tag name="KSO_WM_UNIT_PRESET_TEXT" val="简单描述课堂重点，以便学生回顾。"/>
  <p:tag name="KSO_WM_UNIT_NOCLEAR" val="0"/>
  <p:tag name="KSO_WM_UNIT_VALUE" val="90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f"/>
  <p:tag name="KSO_WM_UNIT_INDEX" val="1_3_1"/>
  <p:tag name="KSO_WM_UNIT_ID" val="diagram20213979_2*m_h_f*1_3_1"/>
  <p:tag name="KSO_WM_TEMPLATE_CATEGORY" val="diagram"/>
  <p:tag name="KSO_WM_TEMPLATE_INDEX" val="20213979"/>
  <p:tag name="KSO_WM_UNIT_LAYERLEVEL" val="1_1_1"/>
  <p:tag name="KSO_WM_TAG_VERSION" val="1.0"/>
  <p:tag name="KSO_WM_BEAUTIFY_FLAG" val="#wm#"/>
  <p:tag name="KSO_WM_UNIT_FILL_FORE_SCHEMECOLOR_INDEX_BRIGHTNESS" val="0.8"/>
  <p:tag name="KSO_WM_UNIT_FILL_FORE_SCHEMECOLOR_INDEX" val="7"/>
  <p:tag name="KSO_WM_UNIT_FILL_TYPE" val="1"/>
  <p:tag name="KSO_WM_UNIT_TEXT_FILL_FORE_SCHEMECOLOR_INDEX_BRIGHTNESS" val="0.35"/>
  <p:tag name="KSO_WM_UNIT_TEXT_FILL_FORE_SCHEMECOLOR_INDEX" val="13"/>
  <p:tag name="KSO_WM_UNIT_TEXT_FILL_TYPE" val="1"/>
  <p:tag name="KSO_WM_DIAGRAM_VIRTUALLY_FRAME" val="{&quot;height&quot;:210.77637795275592,&quot;left&quot;:102.59181102362204,&quot;top&quot;:200.63236220472442,&quot;width&quot;:754.8164566929136}"/>
</p:tagLst>
</file>

<file path=ppt/tags/tag148.xml><?xml version="1.0" encoding="utf-8"?>
<p:tagLst xmlns:p="http://schemas.openxmlformats.org/presentationml/2006/main">
  <p:tag name="KSO_WM_UNIT_LINE_FORE_SCHEMECOLOR_INDEX" val="8"/>
  <p:tag name="KSO_WM_UNIT_LINE_FILL_TYPE" val="2"/>
  <p:tag name="KSO_WM_UNIT_USESOURCEFORMAT_APPLY" val="1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SUBTYPE" val="c"/>
  <p:tag name="KSO_WM_UNIT_TYPE" val="m_h_i"/>
  <p:tag name="KSO_WM_UNIT_INDEX" val="1_3_1"/>
  <p:tag name="KSO_WM_UNIT_ID" val="diagram20213979_2*m_h_i*1_3_1"/>
  <p:tag name="KSO_WM_TEMPLATE_CATEGORY" val="diagram"/>
  <p:tag name="KSO_WM_TEMPLATE_INDEX" val="20213979"/>
  <p:tag name="KSO_WM_UNIT_LAYERLEVEL" val="1_1_1"/>
  <p:tag name="KSO_WM_TAG_VERSION" val="1.0"/>
  <p:tag name="KSO_WM_BEAUTIFY_FLAG" val="#wm#"/>
  <p:tag name="KSO_WM_DIAGRAM_VIRTUALLY_FRAME" val="{&quot;height&quot;:210.77637795275592,&quot;left&quot;:102.59181102362204,&quot;top&quot;:200.63236220472442,&quot;width&quot;:754.8164566929136}"/>
</p:tagLst>
</file>

<file path=ppt/tags/tag149.xml><?xml version="1.0" encoding="utf-8"?>
<p:tagLst xmlns:p="http://schemas.openxmlformats.org/presentationml/2006/main">
  <p:tag name="KSO_WM_UNIT_FILL_FORE_SCHEMECOLOR_INDEX" val="6"/>
  <p:tag name="KSO_WM_UNIT_FILL_TYPE" val="1"/>
  <p:tag name="KSO_WM_UNIT_TEXT_FILL_FORE_SCHEMECOLOR_INDEX" val="2"/>
  <p:tag name="KSO_WM_UNIT_TEXT_FILL_TYPE" val="1"/>
  <p:tag name="KSO_WM_UNIT_USESOURCEFORMAT_APPLY" val="1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SUBTYPE" val="b"/>
  <p:tag name="KSO_WM_UNIT_TYPE" val="m_h_i"/>
  <p:tag name="KSO_WM_UNIT_INDEX" val="1_2_2"/>
  <p:tag name="KSO_WM_UNIT_ID" val="diagram20213979_2*m_h_i*1_2_2"/>
  <p:tag name="KSO_WM_TEMPLATE_CATEGORY" val="diagram"/>
  <p:tag name="KSO_WM_TEMPLATE_INDEX" val="20213979"/>
  <p:tag name="KSO_WM_UNIT_LAYERLEVEL" val="1_1_1"/>
  <p:tag name="KSO_WM_TAG_VERSION" val="1.0"/>
  <p:tag name="KSO_WM_BEAUTIFY_FLAG" val="#wm#"/>
  <p:tag name="KSO_WM_DIAGRAM_VIRTUALLY_FRAME" val="{&quot;height&quot;:210.77637795275592,&quot;left&quot;:102.59181102362204,&quot;top&quot;:200.63236220472442,&quot;width&quot;:754.8164566929136}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UNIT_ISCONTENTSTITLE" val="0"/>
  <p:tag name="KSO_WM_UNIT_NOCLEAR" val="0"/>
  <p:tag name="KSO_WM_UNIT_TEXT_FILL_FORE_SCHEMECOLOR_INDEX" val="6"/>
  <p:tag name="KSO_WM_UNIT_TEXT_FILL_TYPE" val="1"/>
  <p:tag name="KSO_WM_UNIT_USESOURCEFORMAT_APPLY" val="1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3"/>
  <p:tag name="KSO_WM_UNIT_ID" val="diagram20213979_2*m_h_i*1_2_3"/>
  <p:tag name="KSO_WM_TEMPLATE_CATEGORY" val="diagram"/>
  <p:tag name="KSO_WM_TEMPLATE_INDEX" val="20213979"/>
  <p:tag name="KSO_WM_UNIT_LAYERLEVEL" val="1_1_1"/>
  <p:tag name="KSO_WM_TAG_VERSION" val="1.0"/>
  <p:tag name="KSO_WM_BEAUTIFY_FLAG" val="#wm#"/>
  <p:tag name="KSO_WM_DIAGRAM_VIRTUALLY_FRAME" val="{&quot;height&quot;:210.77637795275592,&quot;left&quot;:102.59181102362204,&quot;top&quot;:200.63236220472442,&quot;width&quot;:754.8164566929136}"/>
</p:tagLst>
</file>

<file path=ppt/tags/tag151.xml><?xml version="1.0" encoding="utf-8"?>
<p:tagLst xmlns:p="http://schemas.openxmlformats.org/presentationml/2006/main">
  <p:tag name="KSO_WM_UNIT_USESOURCEFORMAT_APPLY" val="1"/>
  <p:tag name="KSO_WM_UNIT_SUBTYPE" val="a"/>
  <p:tag name="KSO_WM_UNIT_PRESET_TEXT" val="简单描述课堂重点，以便学生回顾。"/>
  <p:tag name="KSO_WM_UNIT_NOCLEAR" val="0"/>
  <p:tag name="KSO_WM_UNIT_VALUE" val="90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f"/>
  <p:tag name="KSO_WM_UNIT_INDEX" val="1_2_1"/>
  <p:tag name="KSO_WM_UNIT_ID" val="diagram20213979_2*m_h_f*1_2_1"/>
  <p:tag name="KSO_WM_TEMPLATE_CATEGORY" val="diagram"/>
  <p:tag name="KSO_WM_TEMPLATE_INDEX" val="20213979"/>
  <p:tag name="KSO_WM_UNIT_LAYERLEVEL" val="1_1_1"/>
  <p:tag name="KSO_WM_TAG_VERSION" val="1.0"/>
  <p:tag name="KSO_WM_BEAUTIFY_FLAG" val="#wm#"/>
  <p:tag name="KSO_WM_UNIT_FILL_FORE_SCHEMECOLOR_INDEX_BRIGHTNESS" val="0.8"/>
  <p:tag name="KSO_WM_UNIT_FILL_FORE_SCHEMECOLOR_INDEX" val="6"/>
  <p:tag name="KSO_WM_UNIT_FILL_TYPE" val="1"/>
  <p:tag name="KSO_WM_UNIT_TEXT_FILL_FORE_SCHEMECOLOR_INDEX_BRIGHTNESS" val="0.35"/>
  <p:tag name="KSO_WM_UNIT_TEXT_FILL_FORE_SCHEMECOLOR_INDEX" val="13"/>
  <p:tag name="KSO_WM_UNIT_TEXT_FILL_TYPE" val="1"/>
  <p:tag name="KSO_WM_DIAGRAM_VIRTUALLY_FRAME" val="{&quot;height&quot;:210.77637795275592,&quot;left&quot;:102.59181102362204,&quot;top&quot;:200.63236220472442,&quot;width&quot;:754.8164566929136}"/>
</p:tagLst>
</file>

<file path=ppt/tags/tag152.xml><?xml version="1.0" encoding="utf-8"?>
<p:tagLst xmlns:p="http://schemas.openxmlformats.org/presentationml/2006/main">
  <p:tag name="KSO_WM_UNIT_LINE_FORE_SCHEMECOLOR_INDEX" val="6"/>
  <p:tag name="KSO_WM_UNIT_LINE_FILL_TYPE" val="2"/>
  <p:tag name="KSO_WM_UNIT_USESOURCEFORMAT_APPLY" val="1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SUBTYPE" val="c"/>
  <p:tag name="KSO_WM_UNIT_TYPE" val="m_h_i"/>
  <p:tag name="KSO_WM_UNIT_INDEX" val="1_2_1"/>
  <p:tag name="KSO_WM_UNIT_ID" val="diagram20213979_2*m_h_i*1_2_1"/>
  <p:tag name="KSO_WM_TEMPLATE_CATEGORY" val="diagram"/>
  <p:tag name="KSO_WM_TEMPLATE_INDEX" val="20213979"/>
  <p:tag name="KSO_WM_UNIT_LAYERLEVEL" val="1_1_1"/>
  <p:tag name="KSO_WM_TAG_VERSION" val="1.0"/>
  <p:tag name="KSO_WM_BEAUTIFY_FLAG" val="#wm#"/>
  <p:tag name="KSO_WM_DIAGRAM_VIRTUALLY_FRAME" val="{&quot;height&quot;:210.77637795275592,&quot;left&quot;:102.59181102362204,&quot;top&quot;:200.63236220472442,&quot;width&quot;:754.8164566929136}"/>
</p:tagLst>
</file>

<file path=ppt/tags/tag153.xml><?xml version="1.0" encoding="utf-8"?>
<p:tagLst xmlns:p="http://schemas.openxmlformats.org/presentationml/2006/main">
  <p:tag name="KSO_WM_UNIT_FILL_FORE_SCHEMECOLOR_INDEX" val="9"/>
  <p:tag name="KSO_WM_UNIT_FILL_TYPE" val="1"/>
  <p:tag name="KSO_WM_UNIT_TEXT_FILL_FORE_SCHEMECOLOR_INDEX" val="2"/>
  <p:tag name="KSO_WM_UNIT_TEXT_FILL_TYPE" val="1"/>
  <p:tag name="KSO_WM_UNIT_USESOURCEFORMAT_APPLY" val="1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SUBTYPE" val="b"/>
  <p:tag name="KSO_WM_UNIT_TYPE" val="m_h_i"/>
  <p:tag name="KSO_WM_UNIT_INDEX" val="1_1_2"/>
  <p:tag name="KSO_WM_UNIT_ID" val="diagram20213979_2*m_h_i*1_1_2"/>
  <p:tag name="KSO_WM_TEMPLATE_CATEGORY" val="diagram"/>
  <p:tag name="KSO_WM_TEMPLATE_INDEX" val="20213979"/>
  <p:tag name="KSO_WM_UNIT_LAYERLEVEL" val="1_1_1"/>
  <p:tag name="KSO_WM_TAG_VERSION" val="1.0"/>
  <p:tag name="KSO_WM_BEAUTIFY_FLAG" val="#wm#"/>
  <p:tag name="KSO_WM_DIAGRAM_VIRTUALLY_FRAME" val="{&quot;height&quot;:210.77637795275592,&quot;left&quot;:102.59181102362204,&quot;top&quot;:200.63236220472442,&quot;width&quot;:754.8164566929136}"/>
</p:tagLst>
</file>

<file path=ppt/tags/tag154.xml><?xml version="1.0" encoding="utf-8"?>
<p:tagLst xmlns:p="http://schemas.openxmlformats.org/presentationml/2006/main">
  <p:tag name="KSO_WM_UNIT_ISCONTENTSTITLE" val="0"/>
  <p:tag name="KSO_WM_UNIT_NOCLEAR" val="0"/>
  <p:tag name="KSO_WM_UNIT_TEXT_FILL_FORE_SCHEMECOLOR_INDEX" val="9"/>
  <p:tag name="KSO_WM_UNIT_TEXT_FILL_TYPE" val="1"/>
  <p:tag name="KSO_WM_UNIT_USESOURCEFORMAT_APPLY" val="1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3"/>
  <p:tag name="KSO_WM_UNIT_ID" val="diagram20213979_2*m_h_i*1_1_3"/>
  <p:tag name="KSO_WM_TEMPLATE_CATEGORY" val="diagram"/>
  <p:tag name="KSO_WM_TEMPLATE_INDEX" val="20213979"/>
  <p:tag name="KSO_WM_UNIT_LAYERLEVEL" val="1_1_1"/>
  <p:tag name="KSO_WM_TAG_VERSION" val="1.0"/>
  <p:tag name="KSO_WM_BEAUTIFY_FLAG" val="#wm#"/>
  <p:tag name="KSO_WM_DIAGRAM_VIRTUALLY_FRAME" val="{&quot;height&quot;:210.77637795275592,&quot;left&quot;:102.59181102362204,&quot;top&quot;:200.63236220472442,&quot;width&quot;:754.8164566929136}"/>
</p:tagLst>
</file>

<file path=ppt/tags/tag155.xml><?xml version="1.0" encoding="utf-8"?>
<p:tagLst xmlns:p="http://schemas.openxmlformats.org/presentationml/2006/main">
  <p:tag name="KSO_WM_UNIT_USESOURCEFORMAT_APPLY" val="1"/>
  <p:tag name="KSO_WM_UNIT_SUBTYPE" val="a"/>
  <p:tag name="KSO_WM_UNIT_PRESET_TEXT" val="简单描述课堂重点，以便学生回顾。"/>
  <p:tag name="KSO_WM_UNIT_NOCLEAR" val="0"/>
  <p:tag name="KSO_WM_UNIT_VALUE" val="90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f"/>
  <p:tag name="KSO_WM_UNIT_INDEX" val="1_1_1"/>
  <p:tag name="KSO_WM_UNIT_ID" val="diagram20213979_2*m_h_f*1_1_1"/>
  <p:tag name="KSO_WM_TEMPLATE_CATEGORY" val="diagram"/>
  <p:tag name="KSO_WM_TEMPLATE_INDEX" val="20213979"/>
  <p:tag name="KSO_WM_UNIT_LAYERLEVEL" val="1_1_1"/>
  <p:tag name="KSO_WM_TAG_VERSION" val="1.0"/>
  <p:tag name="KSO_WM_BEAUTIFY_FLAG" val="#wm#"/>
  <p:tag name="KSO_WM_UNIT_FILL_FORE_SCHEMECOLOR_INDEX_BRIGHTNESS" val="0.8"/>
  <p:tag name="KSO_WM_UNIT_FILL_FORE_SCHEMECOLOR_INDEX" val="5"/>
  <p:tag name="KSO_WM_UNIT_FILL_TYPE" val="1"/>
  <p:tag name="KSO_WM_UNIT_TEXT_FILL_FORE_SCHEMECOLOR_INDEX_BRIGHTNESS" val="0.35"/>
  <p:tag name="KSO_WM_UNIT_TEXT_FILL_FORE_SCHEMECOLOR_INDEX" val="13"/>
  <p:tag name="KSO_WM_UNIT_TEXT_FILL_TYPE" val="1"/>
  <p:tag name="KSO_WM_DIAGRAM_VIRTUALLY_FRAME" val="{&quot;height&quot;:210.77637795275592,&quot;left&quot;:102.59181102362204,&quot;top&quot;:200.63236220472442,&quot;width&quot;:754.8164566929136}"/>
</p:tagLst>
</file>

<file path=ppt/tags/tag156.xml><?xml version="1.0" encoding="utf-8"?>
<p:tagLst xmlns:p="http://schemas.openxmlformats.org/presentationml/2006/main">
  <p:tag name="KSO_WM_UNIT_LINE_FORE_SCHEMECOLOR_INDEX" val="9"/>
  <p:tag name="KSO_WM_UNIT_LINE_FILL_TYPE" val="2"/>
  <p:tag name="KSO_WM_UNIT_USESOURCEFORMAT_APPLY" val="1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SUBTYPE" val="c"/>
  <p:tag name="KSO_WM_UNIT_TYPE" val="m_h_i"/>
  <p:tag name="KSO_WM_UNIT_INDEX" val="1_1_1"/>
  <p:tag name="KSO_WM_UNIT_ID" val="diagram20213979_2*m_h_i*1_1_1"/>
  <p:tag name="KSO_WM_TEMPLATE_CATEGORY" val="diagram"/>
  <p:tag name="KSO_WM_TEMPLATE_INDEX" val="20213979"/>
  <p:tag name="KSO_WM_UNIT_LAYERLEVEL" val="1_1_1"/>
  <p:tag name="KSO_WM_TAG_VERSION" val="1.0"/>
  <p:tag name="KSO_WM_BEAUTIFY_FLAG" val="#wm#"/>
  <p:tag name="KSO_WM_DIAGRAM_VIRTUALLY_FRAME" val="{&quot;height&quot;:210.77637795275592,&quot;left&quot;:102.59181102362204,&quot;top&quot;:200.63236220472442,&quot;width&quot;:754.8164566929136}"/>
</p:tagLst>
</file>

<file path=ppt/tags/tag157.xml><?xml version="1.0" encoding="utf-8"?>
<p:tagLst xmlns:p="http://schemas.openxmlformats.org/presentationml/2006/main">
  <p:tag name="KSO_WM_SLIDE_ID" val="diagram20220058_1"/>
  <p:tag name="KSO_WM_TEMPLATE_SUBCATEGORY" val="25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20058"/>
  <p:tag name="KSO_WM_SLIDE_LAYOUT" val="a_d"/>
  <p:tag name="KSO_WM_SLIDE_LAYOUT_CNT" val="1_1"/>
  <p:tag name="KSO_WM_SLIDE_TYPE" val="text"/>
  <p:tag name="KSO_WM_SLIDE_SUBTYPE" val="picTxt"/>
  <p:tag name="KSO_WM_SLIDE_LAYOUTTYPE" val="topbottom"/>
  <p:tag name="KSO_WM_SLIDE_SIZE" val="888*504"/>
  <p:tag name="KSO_WM_SLIDE_POSITION" val="36*12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5-09-10T09:15:34&quot;,&quot;maxSize&quot;:{&quot;size1&quot;:20},&quot;minSize&quot;:{&quot;size1&quot;:11.2},&quot;normalSize&quot;:{&quot;size1&quot;:11.2},&quot;subLayout&quot;:[{&quot;id&quot;:&quot;2025-09-10T09:15:34&quot;,&quot;margin&quot;:{&quot;bottom&quot;:0.025999998673796654,&quot;left&quot;:1.2699999809265137,&quot;right&quot;:1.2699999809265137,&quot;top&quot;:0.4230000376701355},&quot;type&quot;:0},{&quot;id&quot;:&quot;2025-09-10T09:15:34&quot;,&quot;margin&quot;:{&quot;bottom&quot;:0.847000002861023,&quot;left&quot;:1.2699999809265137,&quot;right&quot;:1.2699999809265137,&quot;top&quot;:1.2699999809265137},&quot;type&quot;:0}],&quot;type&quot;:0}"/>
  <p:tag name="KSO_WM_SLIDE_RATIO" val="1.777778"/>
  <p:tag name="KSO_WM_SLIDE_BACKGROUND" val="[&quot;general&quot;]"/>
  <p:tag name="KSO_WM_SLIDE_BACKGROUND_TYPE" val="general"/>
</p:tagLst>
</file>

<file path=ppt/tags/tag1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1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20058_1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BLOCK" val="0"/>
  <p:tag name="KSO_WM_UNIT_SM_LIMIT_TYP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</p:tagLst>
</file>

<file path=ppt/tags/tag161.xml><?xml version="1.0" encoding="utf-8"?>
<p:tagLst xmlns:p="http://schemas.openxmlformats.org/presentationml/2006/main">
  <p:tag name="KSO_WM_UNIT_ISCONTENTSTITLE" val="0"/>
  <p:tag name="KSO_WM_UNIT_ISNUMDGMTITLE" val="0"/>
  <p:tag name="KSO_WM_UNIT_PRESET_TEXT" val="线型上下导航版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20058_1*a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VALUE" val="27"/>
  <p:tag name="KSO_WM_UNIT_BLOCK" val="0"/>
  <p:tag name="KSO_WM_UNIT_SM_LIMIT_TYPE" val="2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TEXT_FILL_FORE_SCHEMECOLOR_INDEX_BRIGHTNESS" val="0"/>
  <p:tag name="KSO_WM_UNIT_TEXT_FILL_FORE_SCHEMECOLOR_INDEX" val="13"/>
  <p:tag name="KSO_WM_UNIT_TEXT_FILL_TYPE" val="1"/>
</p:tagLst>
</file>

<file path=ppt/tags/tag162.xml><?xml version="1.0" encoding="utf-8"?>
<p:tagLst xmlns:p="http://schemas.openxmlformats.org/presentationml/2006/main">
  <p:tag name="KSO_WM_UNIT_ISCONTENTSTITLE" val="0"/>
  <p:tag name="KSO_WM_UNIT_NOCLEAR" val="0"/>
  <p:tag name="KSO_WM_UNIT_TEXT_FILL_FORE_SCHEMECOLOR_INDEX" val="8"/>
  <p:tag name="KSO_WM_UNIT_TEXT_FILL_TYPE" val="1"/>
  <p:tag name="KSO_WM_UNIT_USESOURCEFORMAT_APPLY" val="1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3_3"/>
  <p:tag name="KSO_WM_UNIT_ID" val="diagram20213979_2*m_h_i*1_3_3"/>
  <p:tag name="KSO_WM_TEMPLATE_CATEGORY" val="diagram"/>
  <p:tag name="KSO_WM_TEMPLATE_INDEX" val="20213979"/>
  <p:tag name="KSO_WM_UNIT_LAYERLEVEL" val="1_1_1"/>
  <p:tag name="KSO_WM_TAG_VERSION" val="1.0"/>
  <p:tag name="KSO_WM_BEAUTIFY_FLAG" val="#wm#"/>
  <p:tag name="KSO_WM_DIAGRAM_VIRTUALLY_FRAME" val="{&quot;height&quot;:210.77637795275592,&quot;left&quot;:102.54181102362205,&quot;top&quot;:141.3323622047244,&quot;width&quot;:754.8164566929136}"/>
</p:tagLst>
</file>

<file path=ppt/tags/tag163.xml><?xml version="1.0" encoding="utf-8"?>
<p:tagLst xmlns:p="http://schemas.openxmlformats.org/presentationml/2006/main">
  <p:tag name="KSO_WM_UNIT_FILL_FORE_SCHEMECOLOR_INDEX" val="8"/>
  <p:tag name="KSO_WM_UNIT_FILL_TYPE" val="1"/>
  <p:tag name="KSO_WM_UNIT_TEXT_FILL_FORE_SCHEMECOLOR_INDEX" val="2"/>
  <p:tag name="KSO_WM_UNIT_TEXT_FILL_TYPE" val="1"/>
  <p:tag name="KSO_WM_UNIT_USESOURCEFORMAT_APPLY" val="1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SUBTYPE" val="b"/>
  <p:tag name="KSO_WM_UNIT_TYPE" val="m_h_i"/>
  <p:tag name="KSO_WM_UNIT_INDEX" val="1_3_2"/>
  <p:tag name="KSO_WM_UNIT_ID" val="diagram20213979_2*m_h_i*1_3_2"/>
  <p:tag name="KSO_WM_TEMPLATE_CATEGORY" val="diagram"/>
  <p:tag name="KSO_WM_TEMPLATE_INDEX" val="20213979"/>
  <p:tag name="KSO_WM_UNIT_LAYERLEVEL" val="1_1_1"/>
  <p:tag name="KSO_WM_TAG_VERSION" val="1.0"/>
  <p:tag name="KSO_WM_BEAUTIFY_FLAG" val="#wm#"/>
  <p:tag name="KSO_WM_DIAGRAM_VIRTUALLY_FRAME" val="{&quot;height&quot;:210.77637795275592,&quot;left&quot;:102.54181102362205,&quot;top&quot;:141.3323622047244,&quot;width&quot;:754.8164566929136}"/>
</p:tagLst>
</file>

<file path=ppt/tags/tag164.xml><?xml version="1.0" encoding="utf-8"?>
<p:tagLst xmlns:p="http://schemas.openxmlformats.org/presentationml/2006/main">
  <p:tag name="KSO_WM_UNIT_USESOURCEFORMAT_APPLY" val="1"/>
  <p:tag name="KSO_WM_UNIT_SUBTYPE" val="a"/>
  <p:tag name="KSO_WM_UNIT_PRESET_TEXT" val="简单描述课堂重点，以便学生回顾。"/>
  <p:tag name="KSO_WM_UNIT_NOCLEAR" val="0"/>
  <p:tag name="KSO_WM_UNIT_VALUE" val="90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f"/>
  <p:tag name="KSO_WM_UNIT_INDEX" val="1_3_1"/>
  <p:tag name="KSO_WM_UNIT_ID" val="diagram20213979_2*m_h_f*1_3_1"/>
  <p:tag name="KSO_WM_TEMPLATE_CATEGORY" val="diagram"/>
  <p:tag name="KSO_WM_TEMPLATE_INDEX" val="20213979"/>
  <p:tag name="KSO_WM_UNIT_LAYERLEVEL" val="1_1_1"/>
  <p:tag name="KSO_WM_TAG_VERSION" val="1.0"/>
  <p:tag name="KSO_WM_BEAUTIFY_FLAG" val="#wm#"/>
  <p:tag name="KSO_WM_UNIT_FILL_FORE_SCHEMECOLOR_INDEX_BRIGHTNESS" val="0.8"/>
  <p:tag name="KSO_WM_UNIT_FILL_FORE_SCHEMECOLOR_INDEX" val="7"/>
  <p:tag name="KSO_WM_UNIT_FILL_TYPE" val="1"/>
  <p:tag name="KSO_WM_UNIT_TEXT_FILL_FORE_SCHEMECOLOR_INDEX_BRIGHTNESS" val="0.35"/>
  <p:tag name="KSO_WM_UNIT_TEXT_FILL_FORE_SCHEMECOLOR_INDEX" val="13"/>
  <p:tag name="KSO_WM_UNIT_TEXT_FILL_TYPE" val="1"/>
  <p:tag name="KSO_WM_DIAGRAM_VIRTUALLY_FRAME" val="{&quot;height&quot;:210.77637795275592,&quot;left&quot;:102.54181102362205,&quot;top&quot;:141.3323622047244,&quot;width&quot;:754.8164566929136}"/>
</p:tagLst>
</file>

<file path=ppt/tags/tag165.xml><?xml version="1.0" encoding="utf-8"?>
<p:tagLst xmlns:p="http://schemas.openxmlformats.org/presentationml/2006/main">
  <p:tag name="KSO_WM_UNIT_LINE_FORE_SCHEMECOLOR_INDEX" val="8"/>
  <p:tag name="KSO_WM_UNIT_LINE_FILL_TYPE" val="2"/>
  <p:tag name="KSO_WM_UNIT_USESOURCEFORMAT_APPLY" val="1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SUBTYPE" val="c"/>
  <p:tag name="KSO_WM_UNIT_TYPE" val="m_h_i"/>
  <p:tag name="KSO_WM_UNIT_INDEX" val="1_3_1"/>
  <p:tag name="KSO_WM_UNIT_ID" val="diagram20213979_2*m_h_i*1_3_1"/>
  <p:tag name="KSO_WM_TEMPLATE_CATEGORY" val="diagram"/>
  <p:tag name="KSO_WM_TEMPLATE_INDEX" val="20213979"/>
  <p:tag name="KSO_WM_UNIT_LAYERLEVEL" val="1_1_1"/>
  <p:tag name="KSO_WM_TAG_VERSION" val="1.0"/>
  <p:tag name="KSO_WM_BEAUTIFY_FLAG" val="#wm#"/>
  <p:tag name="KSO_WM_DIAGRAM_VIRTUALLY_FRAME" val="{&quot;height&quot;:210.77637795275592,&quot;left&quot;:102.54181102362205,&quot;top&quot;:141.3323622047244,&quot;width&quot;:754.8164566929136}"/>
</p:tagLst>
</file>

<file path=ppt/tags/tag166.xml><?xml version="1.0" encoding="utf-8"?>
<p:tagLst xmlns:p="http://schemas.openxmlformats.org/presentationml/2006/main">
  <p:tag name="KSO_WM_UNIT_FILL_FORE_SCHEMECOLOR_INDEX" val="6"/>
  <p:tag name="KSO_WM_UNIT_FILL_TYPE" val="1"/>
  <p:tag name="KSO_WM_UNIT_TEXT_FILL_FORE_SCHEMECOLOR_INDEX" val="2"/>
  <p:tag name="KSO_WM_UNIT_TEXT_FILL_TYPE" val="1"/>
  <p:tag name="KSO_WM_UNIT_USESOURCEFORMAT_APPLY" val="1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SUBTYPE" val="b"/>
  <p:tag name="KSO_WM_UNIT_TYPE" val="m_h_i"/>
  <p:tag name="KSO_WM_UNIT_INDEX" val="1_2_2"/>
  <p:tag name="KSO_WM_UNIT_ID" val="diagram20213979_2*m_h_i*1_2_2"/>
  <p:tag name="KSO_WM_TEMPLATE_CATEGORY" val="diagram"/>
  <p:tag name="KSO_WM_TEMPLATE_INDEX" val="20213979"/>
  <p:tag name="KSO_WM_UNIT_LAYERLEVEL" val="1_1_1"/>
  <p:tag name="KSO_WM_TAG_VERSION" val="1.0"/>
  <p:tag name="KSO_WM_BEAUTIFY_FLAG" val="#wm#"/>
  <p:tag name="KSO_WM_DIAGRAM_VIRTUALLY_FRAME" val="{&quot;height&quot;:210.77637795275592,&quot;left&quot;:102.54181102362205,&quot;top&quot;:141.3323622047244,&quot;width&quot;:754.8164566929136}"/>
</p:tagLst>
</file>

<file path=ppt/tags/tag167.xml><?xml version="1.0" encoding="utf-8"?>
<p:tagLst xmlns:p="http://schemas.openxmlformats.org/presentationml/2006/main">
  <p:tag name="KSO_WM_UNIT_ISCONTENTSTITLE" val="0"/>
  <p:tag name="KSO_WM_UNIT_NOCLEAR" val="0"/>
  <p:tag name="KSO_WM_UNIT_TEXT_FILL_FORE_SCHEMECOLOR_INDEX" val="6"/>
  <p:tag name="KSO_WM_UNIT_TEXT_FILL_TYPE" val="1"/>
  <p:tag name="KSO_WM_UNIT_USESOURCEFORMAT_APPLY" val="1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3"/>
  <p:tag name="KSO_WM_UNIT_ID" val="diagram20213979_2*m_h_i*1_2_3"/>
  <p:tag name="KSO_WM_TEMPLATE_CATEGORY" val="diagram"/>
  <p:tag name="KSO_WM_TEMPLATE_INDEX" val="20213979"/>
  <p:tag name="KSO_WM_UNIT_LAYERLEVEL" val="1_1_1"/>
  <p:tag name="KSO_WM_TAG_VERSION" val="1.0"/>
  <p:tag name="KSO_WM_BEAUTIFY_FLAG" val="#wm#"/>
  <p:tag name="KSO_WM_DIAGRAM_VIRTUALLY_FRAME" val="{&quot;height&quot;:210.77637795275592,&quot;left&quot;:102.54181102362205,&quot;top&quot;:141.3323622047244,&quot;width&quot;:754.8164566929136}"/>
</p:tagLst>
</file>

<file path=ppt/tags/tag168.xml><?xml version="1.0" encoding="utf-8"?>
<p:tagLst xmlns:p="http://schemas.openxmlformats.org/presentationml/2006/main">
  <p:tag name="KSO_WM_UNIT_USESOURCEFORMAT_APPLY" val="1"/>
  <p:tag name="KSO_WM_UNIT_SUBTYPE" val="a"/>
  <p:tag name="KSO_WM_UNIT_PRESET_TEXT" val="简单描述课堂重点，以便学生回顾。"/>
  <p:tag name="KSO_WM_UNIT_NOCLEAR" val="0"/>
  <p:tag name="KSO_WM_UNIT_VALUE" val="90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f"/>
  <p:tag name="KSO_WM_UNIT_INDEX" val="1_2_1"/>
  <p:tag name="KSO_WM_UNIT_ID" val="diagram20213979_2*m_h_f*1_2_1"/>
  <p:tag name="KSO_WM_TEMPLATE_CATEGORY" val="diagram"/>
  <p:tag name="KSO_WM_TEMPLATE_INDEX" val="20213979"/>
  <p:tag name="KSO_WM_UNIT_LAYERLEVEL" val="1_1_1"/>
  <p:tag name="KSO_WM_TAG_VERSION" val="1.0"/>
  <p:tag name="KSO_WM_BEAUTIFY_FLAG" val="#wm#"/>
  <p:tag name="KSO_WM_UNIT_FILL_FORE_SCHEMECOLOR_INDEX_BRIGHTNESS" val="0.8"/>
  <p:tag name="KSO_WM_UNIT_FILL_FORE_SCHEMECOLOR_INDEX" val="6"/>
  <p:tag name="KSO_WM_UNIT_FILL_TYPE" val="1"/>
  <p:tag name="KSO_WM_UNIT_TEXT_FILL_FORE_SCHEMECOLOR_INDEX_BRIGHTNESS" val="0.35"/>
  <p:tag name="KSO_WM_UNIT_TEXT_FILL_FORE_SCHEMECOLOR_INDEX" val="13"/>
  <p:tag name="KSO_WM_UNIT_TEXT_FILL_TYPE" val="1"/>
  <p:tag name="KSO_WM_DIAGRAM_VIRTUALLY_FRAME" val="{&quot;height&quot;:210.77637795275592,&quot;left&quot;:102.54181102362205,&quot;top&quot;:141.3323622047244,&quot;width&quot;:754.8164566929136}"/>
</p:tagLst>
</file>

<file path=ppt/tags/tag169.xml><?xml version="1.0" encoding="utf-8"?>
<p:tagLst xmlns:p="http://schemas.openxmlformats.org/presentationml/2006/main">
  <p:tag name="KSO_WM_UNIT_LINE_FORE_SCHEMECOLOR_INDEX" val="6"/>
  <p:tag name="KSO_WM_UNIT_LINE_FILL_TYPE" val="2"/>
  <p:tag name="KSO_WM_UNIT_USESOURCEFORMAT_APPLY" val="1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SUBTYPE" val="c"/>
  <p:tag name="KSO_WM_UNIT_TYPE" val="m_h_i"/>
  <p:tag name="KSO_WM_UNIT_INDEX" val="1_2_1"/>
  <p:tag name="KSO_WM_UNIT_ID" val="diagram20213979_2*m_h_i*1_2_1"/>
  <p:tag name="KSO_WM_TEMPLATE_CATEGORY" val="diagram"/>
  <p:tag name="KSO_WM_TEMPLATE_INDEX" val="20213979"/>
  <p:tag name="KSO_WM_UNIT_LAYERLEVEL" val="1_1_1"/>
  <p:tag name="KSO_WM_TAG_VERSION" val="1.0"/>
  <p:tag name="KSO_WM_BEAUTIFY_FLAG" val="#wm#"/>
  <p:tag name="KSO_WM_DIAGRAM_VIRTUALLY_FRAME" val="{&quot;height&quot;:210.77637795275592,&quot;left&quot;:102.54181102362205,&quot;top&quot;:141.3323622047244,&quot;width&quot;:754.8164566929136}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0.xml><?xml version="1.0" encoding="utf-8"?>
<p:tagLst xmlns:p="http://schemas.openxmlformats.org/presentationml/2006/main">
  <p:tag name="KSO_WM_UNIT_FILL_FORE_SCHEMECOLOR_INDEX" val="9"/>
  <p:tag name="KSO_WM_UNIT_FILL_TYPE" val="1"/>
  <p:tag name="KSO_WM_UNIT_TEXT_FILL_FORE_SCHEMECOLOR_INDEX" val="2"/>
  <p:tag name="KSO_WM_UNIT_TEXT_FILL_TYPE" val="1"/>
  <p:tag name="KSO_WM_UNIT_USESOURCEFORMAT_APPLY" val="1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SUBTYPE" val="b"/>
  <p:tag name="KSO_WM_UNIT_TYPE" val="m_h_i"/>
  <p:tag name="KSO_WM_UNIT_INDEX" val="1_1_2"/>
  <p:tag name="KSO_WM_UNIT_ID" val="diagram20213979_2*m_h_i*1_1_2"/>
  <p:tag name="KSO_WM_TEMPLATE_CATEGORY" val="diagram"/>
  <p:tag name="KSO_WM_TEMPLATE_INDEX" val="20213979"/>
  <p:tag name="KSO_WM_UNIT_LAYERLEVEL" val="1_1_1"/>
  <p:tag name="KSO_WM_TAG_VERSION" val="1.0"/>
  <p:tag name="KSO_WM_BEAUTIFY_FLAG" val="#wm#"/>
  <p:tag name="KSO_WM_DIAGRAM_VIRTUALLY_FRAME" val="{&quot;height&quot;:210.77637795275592,&quot;left&quot;:102.54181102362205,&quot;top&quot;:141.3323622047244,&quot;width&quot;:754.8164566929136}"/>
</p:tagLst>
</file>

<file path=ppt/tags/tag171.xml><?xml version="1.0" encoding="utf-8"?>
<p:tagLst xmlns:p="http://schemas.openxmlformats.org/presentationml/2006/main">
  <p:tag name="KSO_WM_UNIT_ISCONTENTSTITLE" val="0"/>
  <p:tag name="KSO_WM_UNIT_NOCLEAR" val="0"/>
  <p:tag name="KSO_WM_UNIT_TEXT_FILL_FORE_SCHEMECOLOR_INDEX" val="9"/>
  <p:tag name="KSO_WM_UNIT_TEXT_FILL_TYPE" val="1"/>
  <p:tag name="KSO_WM_UNIT_USESOURCEFORMAT_APPLY" val="1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3"/>
  <p:tag name="KSO_WM_UNIT_ID" val="diagram20213979_2*m_h_i*1_1_3"/>
  <p:tag name="KSO_WM_TEMPLATE_CATEGORY" val="diagram"/>
  <p:tag name="KSO_WM_TEMPLATE_INDEX" val="20213979"/>
  <p:tag name="KSO_WM_UNIT_LAYERLEVEL" val="1_1_1"/>
  <p:tag name="KSO_WM_TAG_VERSION" val="1.0"/>
  <p:tag name="KSO_WM_BEAUTIFY_FLAG" val="#wm#"/>
  <p:tag name="KSO_WM_DIAGRAM_VIRTUALLY_FRAME" val="{&quot;height&quot;:210.77637795275592,&quot;left&quot;:102.54181102362205,&quot;top&quot;:141.3323622047244,&quot;width&quot;:754.8164566929136}"/>
</p:tagLst>
</file>

<file path=ppt/tags/tag172.xml><?xml version="1.0" encoding="utf-8"?>
<p:tagLst xmlns:p="http://schemas.openxmlformats.org/presentationml/2006/main">
  <p:tag name="KSO_WM_UNIT_USESOURCEFORMAT_APPLY" val="1"/>
  <p:tag name="KSO_WM_UNIT_SUBTYPE" val="a"/>
  <p:tag name="KSO_WM_UNIT_PRESET_TEXT" val="简单描述课堂重点，以便学生回顾。"/>
  <p:tag name="KSO_WM_UNIT_NOCLEAR" val="0"/>
  <p:tag name="KSO_WM_UNIT_VALUE" val="90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f"/>
  <p:tag name="KSO_WM_UNIT_INDEX" val="1_1_1"/>
  <p:tag name="KSO_WM_UNIT_ID" val="diagram20213979_2*m_h_f*1_1_1"/>
  <p:tag name="KSO_WM_TEMPLATE_CATEGORY" val="diagram"/>
  <p:tag name="KSO_WM_TEMPLATE_INDEX" val="20213979"/>
  <p:tag name="KSO_WM_UNIT_LAYERLEVEL" val="1_1_1"/>
  <p:tag name="KSO_WM_TAG_VERSION" val="1.0"/>
  <p:tag name="KSO_WM_BEAUTIFY_FLAG" val="#wm#"/>
  <p:tag name="KSO_WM_UNIT_FILL_FORE_SCHEMECOLOR_INDEX_BRIGHTNESS" val="0.8"/>
  <p:tag name="KSO_WM_UNIT_FILL_FORE_SCHEMECOLOR_INDEX" val="5"/>
  <p:tag name="KSO_WM_UNIT_FILL_TYPE" val="1"/>
  <p:tag name="KSO_WM_UNIT_TEXT_FILL_FORE_SCHEMECOLOR_INDEX_BRIGHTNESS" val="0.35"/>
  <p:tag name="KSO_WM_UNIT_TEXT_FILL_FORE_SCHEMECOLOR_INDEX" val="13"/>
  <p:tag name="KSO_WM_UNIT_TEXT_FILL_TYPE" val="1"/>
  <p:tag name="KSO_WM_DIAGRAM_VIRTUALLY_FRAME" val="{&quot;height&quot;:210.77637795275592,&quot;left&quot;:102.54181102362205,&quot;top&quot;:141.3323622047244,&quot;width&quot;:754.8164566929136}"/>
</p:tagLst>
</file>

<file path=ppt/tags/tag173.xml><?xml version="1.0" encoding="utf-8"?>
<p:tagLst xmlns:p="http://schemas.openxmlformats.org/presentationml/2006/main">
  <p:tag name="KSO_WM_UNIT_LINE_FORE_SCHEMECOLOR_INDEX" val="9"/>
  <p:tag name="KSO_WM_UNIT_LINE_FILL_TYPE" val="2"/>
  <p:tag name="KSO_WM_UNIT_USESOURCEFORMAT_APPLY" val="1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SUBTYPE" val="c"/>
  <p:tag name="KSO_WM_UNIT_TYPE" val="m_h_i"/>
  <p:tag name="KSO_WM_UNIT_INDEX" val="1_1_1"/>
  <p:tag name="KSO_WM_UNIT_ID" val="diagram20213979_2*m_h_i*1_1_1"/>
  <p:tag name="KSO_WM_TEMPLATE_CATEGORY" val="diagram"/>
  <p:tag name="KSO_WM_TEMPLATE_INDEX" val="20213979"/>
  <p:tag name="KSO_WM_UNIT_LAYERLEVEL" val="1_1_1"/>
  <p:tag name="KSO_WM_TAG_VERSION" val="1.0"/>
  <p:tag name="KSO_WM_BEAUTIFY_FLAG" val="#wm#"/>
  <p:tag name="KSO_WM_DIAGRAM_VIRTUALLY_FRAME" val="{&quot;height&quot;:210.77637795275592,&quot;left&quot;:102.54181102362205,&quot;top&quot;:141.3323622047244,&quot;width&quot;:754.8164566929136}"/>
</p:tagLst>
</file>

<file path=ppt/tags/tag174.xml><?xml version="1.0" encoding="utf-8"?>
<p:tagLst xmlns:p="http://schemas.openxmlformats.org/presentationml/2006/main">
  <p:tag name="KSO_WM_UNIT_ISCONTENTSTITLE" val="0"/>
  <p:tag name="KSO_WM_UNIT_NOCLEAR" val="0"/>
  <p:tag name="KSO_WM_UNIT_TEXT_FILL_FORE_SCHEMECOLOR_INDEX" val="9"/>
  <p:tag name="KSO_WM_UNIT_TEXT_FILL_TYPE" val="1"/>
  <p:tag name="KSO_WM_UNIT_USESOURCEFORMAT_APPLY" val="1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3"/>
  <p:tag name="KSO_WM_UNIT_ID" val="diagram20213979_2*m_h_i*1_1_3"/>
  <p:tag name="KSO_WM_TEMPLATE_CATEGORY" val="diagram"/>
  <p:tag name="KSO_WM_TEMPLATE_INDEX" val="20213979"/>
  <p:tag name="KSO_WM_UNIT_LAYERLEVEL" val="1_1_1"/>
  <p:tag name="KSO_WM_TAG_VERSION" val="1.0"/>
  <p:tag name="KSO_WM_DIAGRAM_VIRTUALLY_FRAME" val="{&quot;height&quot;:210.77637795275592,&quot;left&quot;:102.59181102362204,&quot;top&quot;:200.63236220472442,&quot;width&quot;:754.8164566929136}"/>
</p:tagLst>
</file>

<file path=ppt/tags/tag175.xml><?xml version="1.0" encoding="utf-8"?>
<p:tagLst xmlns:p="http://schemas.openxmlformats.org/presentationml/2006/main">
  <p:tag name="KSO_WM_UNIT_FILL_FORE_SCHEMECOLOR_INDEX" val="9"/>
  <p:tag name="KSO_WM_UNIT_FILL_TYPE" val="1"/>
  <p:tag name="KSO_WM_UNIT_TEXT_FILL_FORE_SCHEMECOLOR_INDEX" val="2"/>
  <p:tag name="KSO_WM_UNIT_TEXT_FILL_TYPE" val="1"/>
  <p:tag name="KSO_WM_UNIT_USESOURCEFORMAT_APPLY" val="1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SUBTYPE" val="b"/>
  <p:tag name="KSO_WM_UNIT_TYPE" val="m_h_i"/>
  <p:tag name="KSO_WM_UNIT_INDEX" val="1_1_2"/>
  <p:tag name="KSO_WM_UNIT_ID" val="diagram20213979_2*m_h_i*1_1_2"/>
  <p:tag name="KSO_WM_TEMPLATE_CATEGORY" val="diagram"/>
  <p:tag name="KSO_WM_TEMPLATE_INDEX" val="20213979"/>
  <p:tag name="KSO_WM_UNIT_LAYERLEVEL" val="1_1_1"/>
  <p:tag name="KSO_WM_TAG_VERSION" val="1.0"/>
  <p:tag name="KSO_WM_DIAGRAM_VIRTUALLY_FRAME" val="{&quot;height&quot;:210.77637795275592,&quot;left&quot;:102.54181102362205,&quot;top&quot;:141.3323622047244,&quot;width&quot;:754.8164566929136}"/>
</p:tagLst>
</file>

<file path=ppt/tags/tag176.xml><?xml version="1.0" encoding="utf-8"?>
<p:tagLst xmlns:p="http://schemas.openxmlformats.org/presentationml/2006/main">
  <p:tag name="KSO_WM_UNIT_USESOURCEFORMAT_APPLY" val="1"/>
  <p:tag name="KSO_WM_UNIT_SUBTYPE" val="a"/>
  <p:tag name="KSO_WM_UNIT_PRESET_TEXT" val="简单描述课堂重点，以便学生回顾。"/>
  <p:tag name="KSO_WM_UNIT_NOCLEAR" val="0"/>
  <p:tag name="KSO_WM_UNIT_VALUE" val="90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f"/>
  <p:tag name="KSO_WM_UNIT_INDEX" val="1_1_1"/>
  <p:tag name="KSO_WM_UNIT_ID" val="diagram20213979_2*m_h_f*1_1_1"/>
  <p:tag name="KSO_WM_TEMPLATE_CATEGORY" val="diagram"/>
  <p:tag name="KSO_WM_TEMPLATE_INDEX" val="20213979"/>
  <p:tag name="KSO_WM_UNIT_LAYERLEVEL" val="1_1_1"/>
  <p:tag name="KSO_WM_TAG_VERSION" val="1.0"/>
  <p:tag name="KSO_WM_UNIT_FILL_FORE_SCHEMECOLOR_INDEX_BRIGHTNESS" val="0.8"/>
  <p:tag name="KSO_WM_UNIT_FILL_FORE_SCHEMECOLOR_INDEX" val="5"/>
  <p:tag name="KSO_WM_UNIT_FILL_TYPE" val="1"/>
  <p:tag name="KSO_WM_UNIT_TEXT_FILL_FORE_SCHEMECOLOR_INDEX_BRIGHTNESS" val="0.35"/>
  <p:tag name="KSO_WM_UNIT_TEXT_FILL_FORE_SCHEMECOLOR_INDEX" val="13"/>
  <p:tag name="KSO_WM_UNIT_TEXT_FILL_TYPE" val="1"/>
  <p:tag name="KSO_WM_DIAGRAM_VIRTUALLY_FRAME" val="{&quot;height&quot;:210.77637795275592,&quot;left&quot;:102.54181102362205,&quot;top&quot;:141.3323622047244,&quot;width&quot;:754.8164566929136}"/>
</p:tagLst>
</file>

<file path=ppt/tags/tag177.xml><?xml version="1.0" encoding="utf-8"?>
<p:tagLst xmlns:p="http://schemas.openxmlformats.org/presentationml/2006/main">
  <p:tag name="KSO_WM_SLIDE_ID" val="diagram20220058_1"/>
  <p:tag name="KSO_WM_TEMPLATE_SUBCATEGORY" val="25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20058"/>
  <p:tag name="KSO_WM_SLIDE_LAYOUT" val="a_d"/>
  <p:tag name="KSO_WM_SLIDE_LAYOUT_CNT" val="1_1"/>
  <p:tag name="KSO_WM_SLIDE_TYPE" val="text"/>
  <p:tag name="KSO_WM_SLIDE_SUBTYPE" val="picTxt"/>
  <p:tag name="KSO_WM_SLIDE_LAYOUTTYPE" val="topbottom"/>
  <p:tag name="KSO_WM_SLIDE_SIZE" val="888*504"/>
  <p:tag name="KSO_WM_SLIDE_POSITION" val="36*12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5-09-10T09:15:34&quot;,&quot;maxSize&quot;:{&quot;size1&quot;:20},&quot;minSize&quot;:{&quot;size1&quot;:11.2},&quot;normalSize&quot;:{&quot;size1&quot;:11.2},&quot;subLayout&quot;:[{&quot;id&quot;:&quot;2025-09-10T09:15:34&quot;,&quot;margin&quot;:{&quot;bottom&quot;:0.025999998673796654,&quot;left&quot;:1.2699999809265137,&quot;right&quot;:1.2699999809265137,&quot;top&quot;:0.4230000376701355},&quot;type&quot;:0},{&quot;id&quot;:&quot;2025-09-10T09:15:34&quot;,&quot;margin&quot;:{&quot;bottom&quot;:0.847000002861023,&quot;left&quot;:1.2699999809265137,&quot;right&quot;:1.2699999809265137,&quot;top&quot;:1.2699999809265137},&quot;type&quot;:0}],&quot;type&quot;:0}"/>
  <p:tag name="KSO_WM_SLIDE_RATIO" val="1.777778"/>
  <p:tag name="KSO_WM_SLIDE_BACKGROUND" val="[&quot;general&quot;]"/>
  <p:tag name="KSO_WM_SLIDE_BACKGROUND_TYPE" val="general"/>
</p:tagLst>
</file>

<file path=ppt/tags/tag178.xml><?xml version="1.0" encoding="utf-8"?>
<p:tagLst xmlns:p="http://schemas.openxmlformats.org/presentationml/2006/main">
  <p:tag name="KSO_WM_UNIT_HIGHLIGHT" val="0"/>
  <p:tag name="KSO_WM_UNIT_COMPATIBLE" val="1"/>
  <p:tag name="KSO_WM_UNIT_DIAGRAM_ISNUMVISUAL" val="0"/>
  <p:tag name="KSO_WM_UNIT_DIAGRAM_ISREFERUNIT" val="0"/>
  <p:tag name="KSO_WM_UNIT_TYPE" val="e"/>
  <p:tag name="KSO_WM_UNIT_INDEX" val="1"/>
  <p:tag name="KSO_WM_UNIT_ID" val="custom20206915_7*e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PRESET_TEXT" val="01"/>
  <p:tag name="KSO_WM_UNIT_NOCLEAR" val="0"/>
  <p:tag name="KSO_WM_UNIT_VALUE" val="2"/>
  <p:tag name="KSO_WM_UNIT_TEXT_LINE_FORE_SCHEMECOLOR_INDEX_BRIGHTNESS" val="0"/>
  <p:tag name="KSO_WM_UNIT_TEXT_LINE_FORE_SCHEMECOLOR_INDEX" val="5"/>
  <p:tag name="KSO_WM_UNIT_TEXT_LINE_FILL_TYPE" val="2"/>
</p:tagLst>
</file>

<file path=ppt/tags/tag179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6915_7*a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PRESET_TEXT" val="单击此处添加标题"/>
  <p:tag name="KSO_WM_UNIT_TEXT_FILL_FORE_SCHEMECOLOR_INDEX_BRIGHTNESS" val="0"/>
  <p:tag name="KSO_WM_UNIT_TEXT_FILL_FORE_SCHEMECOLOR_INDEX" val="5"/>
  <p:tag name="KSO_WM_UNIT_TEXT_FILL_TYPE" val="1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0.xml><?xml version="1.0" encoding="utf-8"?>
<p:tagLst xmlns:p="http://schemas.openxmlformats.org/presentationml/2006/main">
  <p:tag name="KSO_WM_BEAUTIFY_FLAG" val="#wm#"/>
  <p:tag name="KSO_WM_TEMPLATE_CATEGORY" val="custom"/>
  <p:tag name="KSO_WM_TEMPLATE_INDEX" val="20206915"/>
  <p:tag name="KSO_WM_SLIDE_ID" val="custom20206915_7"/>
  <p:tag name="KSO_WM_TEMPLATE_SUBCATEGORY" val="0"/>
  <p:tag name="KSO_WM_TEMPLATE_MASTER_TYPE" val="1"/>
  <p:tag name="KSO_WM_TEMPLATE_COLOR_TYPE" val="1"/>
  <p:tag name="KSO_WM_SLIDE_TYPE" val="sectionTitle"/>
  <p:tag name="KSO_WM_SLIDE_SUBTYPE" val="pureTxt"/>
  <p:tag name="KSO_WM_SLIDE_ITEM_CNT" val="0"/>
  <p:tag name="KSO_WM_SLIDE_INDEX" val="7"/>
  <p:tag name="KSO_WM_TAG_VERSION" val="1.0"/>
  <p:tag name="KSO_WM_SLIDE_LAYOUT" val="a_b_e"/>
  <p:tag name="KSO_WM_SLIDE_LAYOUT_CNT" val="1_1_1"/>
</p:tagLst>
</file>

<file path=ppt/tags/tag1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1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1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20058_1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BLOCK" val="0"/>
  <p:tag name="KSO_WM_UNIT_SM_LIMIT_TYP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  <p:tag name="WM_BEAUTIFY_ZORDER_FLAG_TAG" val="1"/>
</p:tagLst>
</file>

<file path=ppt/tags/tag184.xml><?xml version="1.0" encoding="utf-8"?>
<p:tagLst xmlns:p="http://schemas.openxmlformats.org/presentationml/2006/main">
  <p:tag name="KSO_WM_UNIT_ISCONTENTSTITLE" val="0"/>
  <p:tag name="KSO_WM_UNIT_ISNUMDGMTITLE" val="0"/>
  <p:tag name="KSO_WM_UNIT_PRESET_TEXT" val="线型上下导航版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20058_1*a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VALUE" val="27"/>
  <p:tag name="KSO_WM_UNIT_BLOCK" val="0"/>
  <p:tag name="KSO_WM_UNIT_SM_LIMIT_TYPE" val="2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TEXT_FILL_FORE_SCHEMECOLOR_INDEX_BRIGHTNESS" val="0"/>
  <p:tag name="KSO_WM_UNIT_TEXT_FILL_FORE_SCHEMECOLOR_INDEX" val="13"/>
  <p:tag name="KSO_WM_UNIT_TEXT_FILL_TYPE" val="1"/>
  <p:tag name="WM_BEAUTIFY_ZORDER_FLAG_TAG" val="2"/>
</p:tagLst>
</file>

<file path=ppt/tags/tag185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1"/>
  <p:tag name="KSO_WM_TEMPLATE_CATEGORY" val="diagram"/>
  <p:tag name="KSO_WM_TEMPLATE_INDEX" val="20208604"/>
  <p:tag name="KSO_WM_UNIT_INDEX" val="1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2"/>
  <p:tag name="KSO_WM_UNIT_DEC_AREA_ID" val="e352ecb8f5b840f19a3cb857467d0e47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UNIT_TEXT_FILL_FORE_SCHEMECOLOR_INDEX_BRIGHTNESS" val="0"/>
  <p:tag name="KSO_WM_UNIT_TEXT_FILL_FORE_SCHEMECOLOR_INDEX" val="2"/>
  <p:tag name="KSO_WM_UNIT_TEXT_FILL_TYPE" val="1"/>
  <p:tag name="KSO_WM_UNIT_VALUE" val="864"/>
  <p:tag name="KSO_WM_TEMPLATE_ASSEMBLE_XID" val="60656e7a4054ed1e2fb7f9a0"/>
  <p:tag name="KSO_WM_TEMPLATE_ASSEMBLE_GROUPID" val="60656e7a4054ed1e2fb7f9a0"/>
  <p:tag name="WM_BEAUTIFY_ZORDER_FLAG_TAG" val="3"/>
</p:tagLst>
</file>

<file path=ppt/tags/tag186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2"/>
  <p:tag name="KSO_WM_TEMPLATE_CATEGORY" val="diagram"/>
  <p:tag name="KSO_WM_TEMPLATE_INDEX" val="20208604"/>
  <p:tag name="KSO_WM_UNIT_INDEX" val="2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65248d0e2eac4a16859a1c0559d33ac9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4"/>
</p:tagLst>
</file>

<file path=ppt/tags/tag187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3"/>
  <p:tag name="KSO_WM_TEMPLATE_CATEGORY" val="diagram"/>
  <p:tag name="KSO_WM_TEMPLATE_INDEX" val="20208604"/>
  <p:tag name="KSO_WM_UNIT_INDEX" val="3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d26b32aaa4d84b0dbd1030a6cabd7a68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5"/>
</p:tagLst>
</file>

<file path=ppt/tags/tag188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4"/>
  <p:tag name="KSO_WM_TEMPLATE_CATEGORY" val="diagram"/>
  <p:tag name="KSO_WM_TEMPLATE_INDEX" val="20208604"/>
  <p:tag name="KSO_WM_UNIT_INDEX" val="4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808fb1adb4d744cc9d369074d0507e4f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6"/>
</p:tagLst>
</file>

<file path=ppt/tags/tag189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5"/>
  <p:tag name="KSO_WM_TEMPLATE_CATEGORY" val="diagram"/>
  <p:tag name="KSO_WM_TEMPLATE_INDEX" val="20208604"/>
  <p:tag name="KSO_WM_UNIT_INDEX" val="5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060ccbb9a83241f2a52575c4e4f76136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7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0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，这样才能使内容层次分明，页面简洁易读。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8604_1*f*1"/>
  <p:tag name="KSO_WM_TEMPLATE_CATEGORY" val="diagram"/>
  <p:tag name="KSO_WM_TEMPLATE_INDEX" val="20208604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588"/>
  <p:tag name="KSO_WM_UNIT_SHOW_EDIT_AREA_INDICATION" val="1"/>
  <p:tag name="KSO_WM_CHIP_GROUPID" val="5e6b05596848fb12bee65ac8"/>
  <p:tag name="KSO_WM_CHIP_XID" val="5e6b05596848fb12bee65aca"/>
  <p:tag name="KSO_WM_UNIT_DEC_AREA_ID" val="5557aaf2e9bc4b2499ccf5d271336ab4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mode&quot;:&quot;full&quot;,&quot;sacle_strategy&quot;:&quot;smart&quot;}"/>
  <p:tag name="KSO_WM_ASSEMBLE_CHIP_INDEX" val="ff7d2160ef064691979e787d147d2e44"/>
  <p:tag name="KSO_WM_UNIT_SUPPORT_UNIT_TYPE" val="[&quot;l&quot;,&quot;m&quot;,&quot;n&quot;,&quot;o&quot;,&quot;p&quot;,&quot;q&quot;,&quot;r&quot;,&quot;δ&quot;,&quot;ε&quot;,&quot;ζ&quot;,&quot;η&quot;,&quot;d&quot;,&quot;α&quot;,&quot;β&quot;,&quot;θ&quot;]"/>
  <p:tag name="KSO_WM_UNIT_TEXT_FILL_FORE_SCHEMECOLOR_INDEX_BRIGHTNESS" val="0.25"/>
  <p:tag name="KSO_WM_UNIT_TEXT_FILL_FORE_SCHEMECOLOR_INDEX" val="13"/>
  <p:tag name="KSO_WM_UNIT_TEXT_FILL_TYPE" val="1"/>
  <p:tag name="KSO_WM_TEMPLATE_ASSEMBLE_XID" val="60656e7a4054ed1e2fb7f9a0"/>
  <p:tag name="KSO_WM_TEMPLATE_ASSEMBLE_GROUPID" val="60656e7a4054ed1e2fb7f9a0"/>
  <p:tag name="WM_BEAUTIFY_ZORDER_FLAG_TAG" val="8"/>
</p:tagLst>
</file>

<file path=ppt/tags/tag191.xml><?xml version="1.0" encoding="utf-8"?>
<p:tagLst xmlns:p="http://schemas.openxmlformats.org/presentationml/2006/main">
  <p:tag name="KSO_WM_SLIDE_ID" val="diagram20220058_1"/>
  <p:tag name="KSO_WM_TEMPLATE_SUBCATEGORY" val="25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20058"/>
  <p:tag name="KSO_WM_SLIDE_LAYOUT" val="a_d"/>
  <p:tag name="KSO_WM_SLIDE_LAYOUT_CNT" val="1_1"/>
  <p:tag name="KSO_WM_SLIDE_TYPE" val="text"/>
  <p:tag name="KSO_WM_SLIDE_SUBTYPE" val="picTxt"/>
  <p:tag name="KSO_WM_SLIDE_LAYOUTTYPE" val="topbottom"/>
  <p:tag name="KSO_WM_SLIDE_SIZE" val="888*504"/>
  <p:tag name="KSO_WM_SLIDE_POSITION" val="36*12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5-09-10T09:15:33&quot;,&quot;maxSize&quot;:{&quot;size1&quot;:20},&quot;minSize&quot;:{&quot;size1&quot;:11.2},&quot;normalSize&quot;:{&quot;size1&quot;:11.2},&quot;subLayout&quot;:[{&quot;id&quot;:&quot;2025-09-10T09:15:33&quot;,&quot;margin&quot;:{&quot;bottom&quot;:0.025999998673796654,&quot;left&quot;:1.2699999809265137,&quot;right&quot;:1.2699999809265137,&quot;top&quot;:0.4230000376701355},&quot;type&quot;:0},{&quot;id&quot;:&quot;2025-09-10T09:15:33&quot;,&quot;margin&quot;:{&quot;bottom&quot;:0.847000002861023,&quot;left&quot;:1.2699999809265137,&quot;right&quot;:1.2699999809265137,&quot;top&quot;:1.2699999809265137},&quot;type&quot;:0}],&quot;type&quot;:0}"/>
  <p:tag name="KSO_WM_SLIDE_RATIO" val="1.777778"/>
  <p:tag name="KSO_WM_SLIDE_BACKGROUND" val="[&quot;general&quot;]"/>
  <p:tag name="KSO_WM_SLIDE_BACKGROUND_TYPE" val="general"/>
</p:tagLst>
</file>

<file path=ppt/tags/tag192.xml><?xml version="1.0" encoding="utf-8"?>
<p:tagLst xmlns:p="http://schemas.openxmlformats.org/presentationml/2006/main">
  <p:tag name="KSO_WM_UNIT_HIGHLIGHT" val="0"/>
  <p:tag name="KSO_WM_UNIT_COMPATIBLE" val="1"/>
  <p:tag name="KSO_WM_UNIT_DIAGRAM_ISNUMVISUAL" val="0"/>
  <p:tag name="KSO_WM_UNIT_DIAGRAM_ISREFERUNIT" val="0"/>
  <p:tag name="KSO_WM_UNIT_TYPE" val="e"/>
  <p:tag name="KSO_WM_UNIT_INDEX" val="1"/>
  <p:tag name="KSO_WM_UNIT_ID" val="custom20206915_7*e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PRESET_TEXT" val="01"/>
  <p:tag name="KSO_WM_UNIT_NOCLEAR" val="0"/>
  <p:tag name="KSO_WM_UNIT_VALUE" val="2"/>
  <p:tag name="KSO_WM_UNIT_TEXT_LINE_FORE_SCHEMECOLOR_INDEX_BRIGHTNESS" val="0"/>
  <p:tag name="KSO_WM_UNIT_TEXT_LINE_FORE_SCHEMECOLOR_INDEX" val="5"/>
  <p:tag name="KSO_WM_UNIT_TEXT_LINE_FILL_TYPE" val="2"/>
</p:tagLst>
</file>

<file path=ppt/tags/tag19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6915_7*a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PRESET_TEXT" val="单击此处添加标题"/>
  <p:tag name="KSO_WM_UNIT_TEXT_FILL_FORE_SCHEMECOLOR_INDEX_BRIGHTNESS" val="0"/>
  <p:tag name="KSO_WM_UNIT_TEXT_FILL_FORE_SCHEMECOLOR_INDEX" val="5"/>
  <p:tag name="KSO_WM_UNIT_TEXT_FILL_TYPE" val="1"/>
</p:tagLst>
</file>

<file path=ppt/tags/tag194.xml><?xml version="1.0" encoding="utf-8"?>
<p:tagLst xmlns:p="http://schemas.openxmlformats.org/presentationml/2006/main">
  <p:tag name="KSO_WM_BEAUTIFY_FLAG" val="#wm#"/>
  <p:tag name="KSO_WM_TEMPLATE_CATEGORY" val="custom"/>
  <p:tag name="KSO_WM_TEMPLATE_INDEX" val="20206915"/>
  <p:tag name="KSO_WM_SLIDE_ID" val="custom20206915_7"/>
  <p:tag name="KSO_WM_TEMPLATE_SUBCATEGORY" val="0"/>
  <p:tag name="KSO_WM_TEMPLATE_MASTER_TYPE" val="1"/>
  <p:tag name="KSO_WM_TEMPLATE_COLOR_TYPE" val="1"/>
  <p:tag name="KSO_WM_SLIDE_TYPE" val="sectionTitle"/>
  <p:tag name="KSO_WM_SLIDE_SUBTYPE" val="pureTxt"/>
  <p:tag name="KSO_WM_SLIDE_ITEM_CNT" val="0"/>
  <p:tag name="KSO_WM_SLIDE_INDEX" val="7"/>
  <p:tag name="KSO_WM_TAG_VERSION" val="1.0"/>
  <p:tag name="KSO_WM_SLIDE_LAYOUT" val="a_b_e"/>
  <p:tag name="KSO_WM_SLIDE_LAYOUT_CNT" val="1_1_1"/>
</p:tagLst>
</file>

<file path=ppt/tags/tag195.xml><?xml version="1.0" encoding="utf-8"?>
<p:tagLst xmlns:p="http://schemas.openxmlformats.org/presentationml/2006/main">
  <p:tag name="KSO_WM_UNIT_HIGHLIGHT" val="0"/>
  <p:tag name="KSO_WM_UNIT_COMPATIBLE" val="1"/>
  <p:tag name="KSO_WM_UNIT_DIAGRAM_ISNUMVISUAL" val="0"/>
  <p:tag name="KSO_WM_UNIT_DIAGRAM_ISREFERUNIT" val="0"/>
  <p:tag name="KSO_WM_UNIT_TYPE" val="e"/>
  <p:tag name="KSO_WM_UNIT_INDEX" val="1"/>
  <p:tag name="KSO_WM_UNIT_ID" val="custom20206915_7*e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PRESET_TEXT" val="01"/>
  <p:tag name="KSO_WM_UNIT_NOCLEAR" val="0"/>
  <p:tag name="KSO_WM_UNIT_VALUE" val="2"/>
  <p:tag name="KSO_WM_UNIT_TEXT_LINE_FORE_SCHEMECOLOR_INDEX_BRIGHTNESS" val="0"/>
  <p:tag name="KSO_WM_UNIT_TEXT_LINE_FORE_SCHEMECOLOR_INDEX" val="5"/>
  <p:tag name="KSO_WM_UNIT_TEXT_LINE_FILL_TYPE" val="2"/>
</p:tagLst>
</file>

<file path=ppt/tags/tag196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6915_7*a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PRESET_TEXT" val="单击此处添加标题"/>
  <p:tag name="KSO_WM_UNIT_TEXT_FILL_FORE_SCHEMECOLOR_INDEX_BRIGHTNESS" val="0"/>
  <p:tag name="KSO_WM_UNIT_TEXT_FILL_FORE_SCHEMECOLOR_INDEX" val="5"/>
  <p:tag name="KSO_WM_UNIT_TEXT_FILL_TYPE" val="1"/>
</p:tagLst>
</file>

<file path=ppt/tags/tag197.xml><?xml version="1.0" encoding="utf-8"?>
<p:tagLst xmlns:p="http://schemas.openxmlformats.org/presentationml/2006/main">
  <p:tag name="KSO_WM_BEAUTIFY_FLAG" val="#wm#"/>
  <p:tag name="KSO_WM_TEMPLATE_CATEGORY" val="custom"/>
  <p:tag name="KSO_WM_TEMPLATE_INDEX" val="20206915"/>
  <p:tag name="KSO_WM_SLIDE_ID" val="custom20206915_7"/>
  <p:tag name="KSO_WM_TEMPLATE_SUBCATEGORY" val="0"/>
  <p:tag name="KSO_WM_TEMPLATE_MASTER_TYPE" val="1"/>
  <p:tag name="KSO_WM_TEMPLATE_COLOR_TYPE" val="1"/>
  <p:tag name="KSO_WM_SLIDE_TYPE" val="sectionTitle"/>
  <p:tag name="KSO_WM_SLIDE_SUBTYPE" val="pureTxt"/>
  <p:tag name="KSO_WM_SLIDE_ITEM_CNT" val="0"/>
  <p:tag name="KSO_WM_SLIDE_INDEX" val="7"/>
  <p:tag name="KSO_WM_TAG_VERSION" val="1.0"/>
  <p:tag name="KSO_WM_SLIDE_LAYOUT" val="a_b_e"/>
  <p:tag name="KSO_WM_SLIDE_LAYOUT_CNT" val="1_1_1"/>
</p:tagLst>
</file>

<file path=ppt/tags/tag198.xml><?xml version="1.0" encoding="utf-8"?>
<p:tagLst xmlns:p="http://schemas.openxmlformats.org/presentationml/2006/main">
  <p:tag name="KSO_WM_UNIT_HIGHLIGHT" val="0"/>
  <p:tag name="KSO_WM_UNIT_COMPATIBLE" val="1"/>
  <p:tag name="KSO_WM_UNIT_DIAGRAM_ISNUMVISUAL" val="0"/>
  <p:tag name="KSO_WM_UNIT_DIAGRAM_ISREFERUNIT" val="0"/>
  <p:tag name="KSO_WM_UNIT_TYPE" val="e"/>
  <p:tag name="KSO_WM_UNIT_INDEX" val="1"/>
  <p:tag name="KSO_WM_UNIT_ID" val="custom20206915_7*e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PRESET_TEXT" val="01"/>
  <p:tag name="KSO_WM_UNIT_NOCLEAR" val="0"/>
  <p:tag name="KSO_WM_UNIT_VALUE" val="2"/>
  <p:tag name="KSO_WM_UNIT_TEXT_LINE_FORE_SCHEMECOLOR_INDEX_BRIGHTNESS" val="0"/>
  <p:tag name="KSO_WM_UNIT_TEXT_LINE_FORE_SCHEMECOLOR_INDEX" val="5"/>
  <p:tag name="KSO_WM_UNIT_TEXT_LINE_FILL_TYPE" val="2"/>
</p:tagLst>
</file>

<file path=ppt/tags/tag199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6915_7*a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PRESET_TEXT" val="单击此处添加标题"/>
  <p:tag name="KSO_WM_UNIT_TEXT_FILL_FORE_SCHEMECOLOR_INDEX_BRIGHTNESS" val="0"/>
  <p:tag name="KSO_WM_UNIT_TEXT_FILL_FORE_SCHEMECOLOR_INDEX" val="5"/>
  <p:tag name="KSO_WM_UNIT_TEXT_FILL_TYPE" val="1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1"/>
  <p:tag name="KSO_WM_UNIT_LAYERLEVEL" val="1"/>
  <p:tag name="KSO_WM_TAG_VERSION" val="1.0"/>
  <p:tag name="KSO_WM_BEAUTIFY_FLAG" val="#wm#"/>
  <p:tag name="KSO_WM_UNIT_TYPE" val="y"/>
  <p:tag name="KSO_WM_UNIT_INDEX" val="1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00.xml><?xml version="1.0" encoding="utf-8"?>
<p:tagLst xmlns:p="http://schemas.openxmlformats.org/presentationml/2006/main">
  <p:tag name="KSO_WM_BEAUTIFY_FLAG" val="#wm#"/>
  <p:tag name="KSO_WM_TEMPLATE_CATEGORY" val="custom"/>
  <p:tag name="KSO_WM_TEMPLATE_INDEX" val="20206915"/>
  <p:tag name="KSO_WM_SLIDE_ID" val="custom20206915_7"/>
  <p:tag name="KSO_WM_TEMPLATE_SUBCATEGORY" val="0"/>
  <p:tag name="KSO_WM_TEMPLATE_MASTER_TYPE" val="1"/>
  <p:tag name="KSO_WM_TEMPLATE_COLOR_TYPE" val="1"/>
  <p:tag name="KSO_WM_SLIDE_TYPE" val="sectionTitle"/>
  <p:tag name="KSO_WM_SLIDE_SUBTYPE" val="pureTxt"/>
  <p:tag name="KSO_WM_SLIDE_ITEM_CNT" val="0"/>
  <p:tag name="KSO_WM_SLIDE_INDEX" val="7"/>
  <p:tag name="KSO_WM_TAG_VERSION" val="1.0"/>
  <p:tag name="KSO_WM_SLIDE_LAYOUT" val="a_b_e"/>
  <p:tag name="KSO_WM_SLIDE_LAYOUT_CNT" val="1_1_1"/>
</p:tagLst>
</file>

<file path=ppt/tags/tag201.xml><?xml version="1.0" encoding="utf-8"?>
<p:tagLst xmlns:p="http://schemas.openxmlformats.org/presentationml/2006/main">
  <p:tag name="KSO_WM_UNIT_HIGHLIGHT" val="0"/>
  <p:tag name="KSO_WM_UNIT_COMPATIBLE" val="1"/>
  <p:tag name="KSO_WM_UNIT_DIAGRAM_ISNUMVISUAL" val="0"/>
  <p:tag name="KSO_WM_UNIT_DIAGRAM_ISREFERUNIT" val="0"/>
  <p:tag name="KSO_WM_UNIT_TYPE" val="e"/>
  <p:tag name="KSO_WM_UNIT_INDEX" val="1"/>
  <p:tag name="KSO_WM_UNIT_ID" val="custom20206915_7*e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PRESET_TEXT" val="01"/>
  <p:tag name="KSO_WM_UNIT_NOCLEAR" val="0"/>
  <p:tag name="KSO_WM_UNIT_VALUE" val="2"/>
  <p:tag name="KSO_WM_UNIT_TEXT_LINE_FORE_SCHEMECOLOR_INDEX_BRIGHTNESS" val="0"/>
  <p:tag name="KSO_WM_UNIT_TEXT_LINE_FORE_SCHEMECOLOR_INDEX" val="5"/>
  <p:tag name="KSO_WM_UNIT_TEXT_LINE_FILL_TYPE" val="2"/>
</p:tagLst>
</file>

<file path=ppt/tags/tag202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6915_7*a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PRESET_TEXT" val="单击此处添加标题"/>
  <p:tag name="KSO_WM_UNIT_TEXT_FILL_FORE_SCHEMECOLOR_INDEX_BRIGHTNESS" val="0"/>
  <p:tag name="KSO_WM_UNIT_TEXT_FILL_FORE_SCHEMECOLOR_INDEX" val="5"/>
  <p:tag name="KSO_WM_UNIT_TEXT_FILL_TYPE" val="1"/>
</p:tagLst>
</file>

<file path=ppt/tags/tag203.xml><?xml version="1.0" encoding="utf-8"?>
<p:tagLst xmlns:p="http://schemas.openxmlformats.org/presentationml/2006/main">
  <p:tag name="KSO_WM_BEAUTIFY_FLAG" val="#wm#"/>
  <p:tag name="KSO_WM_TEMPLATE_CATEGORY" val="custom"/>
  <p:tag name="KSO_WM_TEMPLATE_INDEX" val="20206915"/>
  <p:tag name="KSO_WM_SLIDE_ID" val="custom20206915_7"/>
  <p:tag name="KSO_WM_TEMPLATE_SUBCATEGORY" val="0"/>
  <p:tag name="KSO_WM_TEMPLATE_MASTER_TYPE" val="1"/>
  <p:tag name="KSO_WM_TEMPLATE_COLOR_TYPE" val="1"/>
  <p:tag name="KSO_WM_SLIDE_TYPE" val="sectionTitle"/>
  <p:tag name="KSO_WM_SLIDE_SUBTYPE" val="pureTxt"/>
  <p:tag name="KSO_WM_SLIDE_ITEM_CNT" val="0"/>
  <p:tag name="KSO_WM_SLIDE_INDEX" val="7"/>
  <p:tag name="KSO_WM_TAG_VERSION" val="1.0"/>
  <p:tag name="KSO_WM_SLIDE_LAYOUT" val="a_b_e"/>
  <p:tag name="KSO_WM_SLIDE_LAYOUT_CNT" val="1_1_1"/>
</p:tagLst>
</file>

<file path=ppt/tags/tag204.xml><?xml version="1.0" encoding="utf-8"?>
<p:tagLst xmlns:p="http://schemas.openxmlformats.org/presentationml/2006/main">
  <p:tag name="KSO_WM_UNIT_HIGHLIGHT" val="0"/>
  <p:tag name="KSO_WM_UNIT_COMPATIBLE" val="1"/>
  <p:tag name="KSO_WM_UNIT_DIAGRAM_ISNUMVISUAL" val="0"/>
  <p:tag name="KSO_WM_UNIT_DIAGRAM_ISREFERUNIT" val="0"/>
  <p:tag name="KSO_WM_UNIT_TYPE" val="e"/>
  <p:tag name="KSO_WM_UNIT_INDEX" val="1"/>
  <p:tag name="KSO_WM_UNIT_ID" val="custom20206915_7*e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PRESET_TEXT" val="01"/>
  <p:tag name="KSO_WM_UNIT_NOCLEAR" val="0"/>
  <p:tag name="KSO_WM_UNIT_VALUE" val="2"/>
  <p:tag name="KSO_WM_UNIT_TEXT_LINE_FORE_SCHEMECOLOR_INDEX_BRIGHTNESS" val="0"/>
  <p:tag name="KSO_WM_UNIT_TEXT_LINE_FORE_SCHEMECOLOR_INDEX" val="5"/>
  <p:tag name="KSO_WM_UNIT_TEXT_LINE_FILL_TYPE" val="2"/>
</p:tagLst>
</file>

<file path=ppt/tags/tag205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6915_7*a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PRESET_TEXT" val="单击此处添加标题"/>
  <p:tag name="KSO_WM_UNIT_TEXT_FILL_FORE_SCHEMECOLOR_INDEX_BRIGHTNESS" val="0"/>
  <p:tag name="KSO_WM_UNIT_TEXT_FILL_FORE_SCHEMECOLOR_INDEX" val="5"/>
  <p:tag name="KSO_WM_UNIT_TEXT_FILL_TYPE" val="1"/>
</p:tagLst>
</file>

<file path=ppt/tags/tag206.xml><?xml version="1.0" encoding="utf-8"?>
<p:tagLst xmlns:p="http://schemas.openxmlformats.org/presentationml/2006/main">
  <p:tag name="KSO_WM_BEAUTIFY_FLAG" val="#wm#"/>
  <p:tag name="KSO_WM_TEMPLATE_CATEGORY" val="custom"/>
  <p:tag name="KSO_WM_TEMPLATE_INDEX" val="20206915"/>
  <p:tag name="KSO_WM_SLIDE_ID" val="custom20206915_7"/>
  <p:tag name="KSO_WM_TEMPLATE_SUBCATEGORY" val="0"/>
  <p:tag name="KSO_WM_TEMPLATE_MASTER_TYPE" val="1"/>
  <p:tag name="KSO_WM_TEMPLATE_COLOR_TYPE" val="1"/>
  <p:tag name="KSO_WM_SLIDE_TYPE" val="sectionTitle"/>
  <p:tag name="KSO_WM_SLIDE_SUBTYPE" val="pureTxt"/>
  <p:tag name="KSO_WM_SLIDE_ITEM_CNT" val="0"/>
  <p:tag name="KSO_WM_SLIDE_INDEX" val="7"/>
  <p:tag name="KSO_WM_TAG_VERSION" val="1.0"/>
  <p:tag name="KSO_WM_SLIDE_LAYOUT" val="a_b_e"/>
  <p:tag name="KSO_WM_SLIDE_LAYOUT_CNT" val="1_1_1"/>
</p:tagLst>
</file>

<file path=ppt/tags/tag207.xml><?xml version="1.0" encoding="utf-8"?>
<p:tagLst xmlns:p="http://schemas.openxmlformats.org/presentationml/2006/main">
  <p:tag name="KSO_WM_UNIT_HIGHLIGHT" val="0"/>
  <p:tag name="KSO_WM_UNIT_COMPATIBLE" val="1"/>
  <p:tag name="KSO_WM_UNIT_DIAGRAM_ISNUMVISUAL" val="0"/>
  <p:tag name="KSO_WM_UNIT_DIAGRAM_ISREFERUNIT" val="0"/>
  <p:tag name="KSO_WM_UNIT_TYPE" val="e"/>
  <p:tag name="KSO_WM_UNIT_INDEX" val="1"/>
  <p:tag name="KSO_WM_UNIT_ID" val="custom20206915_7*e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PRESET_TEXT" val="01"/>
  <p:tag name="KSO_WM_UNIT_NOCLEAR" val="0"/>
  <p:tag name="KSO_WM_UNIT_VALUE" val="2"/>
  <p:tag name="KSO_WM_UNIT_TEXT_LINE_FORE_SCHEMECOLOR_INDEX_BRIGHTNESS" val="0"/>
  <p:tag name="KSO_WM_UNIT_TEXT_LINE_FORE_SCHEMECOLOR_INDEX" val="5"/>
  <p:tag name="KSO_WM_UNIT_TEXT_LINE_FILL_TYPE" val="2"/>
</p:tagLst>
</file>

<file path=ppt/tags/tag208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6915_7*a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PRESET_TEXT" val="单击此处添加标题"/>
  <p:tag name="KSO_WM_UNIT_TEXT_FILL_FORE_SCHEMECOLOR_INDEX_BRIGHTNESS" val="0"/>
  <p:tag name="KSO_WM_UNIT_TEXT_FILL_FORE_SCHEMECOLOR_INDEX" val="5"/>
  <p:tag name="KSO_WM_UNIT_TEXT_FILL_TYPE" val="1"/>
</p:tagLst>
</file>

<file path=ppt/tags/tag209.xml><?xml version="1.0" encoding="utf-8"?>
<p:tagLst xmlns:p="http://schemas.openxmlformats.org/presentationml/2006/main">
  <p:tag name="KSO_WM_BEAUTIFY_FLAG" val="#wm#"/>
  <p:tag name="KSO_WM_TEMPLATE_CATEGORY" val="custom"/>
  <p:tag name="KSO_WM_TEMPLATE_INDEX" val="20206915"/>
  <p:tag name="KSO_WM_SLIDE_ID" val="custom20206915_7"/>
  <p:tag name="KSO_WM_TEMPLATE_SUBCATEGORY" val="0"/>
  <p:tag name="KSO_WM_TEMPLATE_MASTER_TYPE" val="1"/>
  <p:tag name="KSO_WM_TEMPLATE_COLOR_TYPE" val="1"/>
  <p:tag name="KSO_WM_SLIDE_TYPE" val="sectionTitle"/>
  <p:tag name="KSO_WM_SLIDE_SUBTYPE" val="pureTxt"/>
  <p:tag name="KSO_WM_SLIDE_ITEM_CNT" val="0"/>
  <p:tag name="KSO_WM_SLIDE_INDEX" val="7"/>
  <p:tag name="KSO_WM_TAG_VERSION" val="1.0"/>
  <p:tag name="KSO_WM_SLIDE_LAYOUT" val="a_b_e"/>
  <p:tag name="KSO_WM_SLIDE_LAYOUT_CNT" val="1_1_1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0.xml><?xml version="1.0" encoding="utf-8"?>
<p:tagLst xmlns:p="http://schemas.openxmlformats.org/presentationml/2006/main">
  <p:tag name="KSO_WM_UNIT_HIGHLIGHT" val="0"/>
  <p:tag name="KSO_WM_UNIT_COMPATIBLE" val="1"/>
  <p:tag name="KSO_WM_UNIT_DIAGRAM_ISNUMVISUAL" val="0"/>
  <p:tag name="KSO_WM_UNIT_DIAGRAM_ISREFERUNIT" val="0"/>
  <p:tag name="KSO_WM_UNIT_TYPE" val="e"/>
  <p:tag name="KSO_WM_UNIT_INDEX" val="1"/>
  <p:tag name="KSO_WM_UNIT_ID" val="custom20206915_7*e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PRESET_TEXT" val="01"/>
  <p:tag name="KSO_WM_UNIT_NOCLEAR" val="0"/>
  <p:tag name="KSO_WM_UNIT_VALUE" val="2"/>
  <p:tag name="KSO_WM_UNIT_TEXT_LINE_FORE_SCHEMECOLOR_INDEX_BRIGHTNESS" val="0"/>
  <p:tag name="KSO_WM_UNIT_TEXT_LINE_FORE_SCHEMECOLOR_INDEX" val="5"/>
  <p:tag name="KSO_WM_UNIT_TEXT_LINE_FILL_TYPE" val="2"/>
</p:tagLst>
</file>

<file path=ppt/tags/tag211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6915_7*a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PRESET_TEXT" val="单击此处添加标题"/>
  <p:tag name="KSO_WM_UNIT_TEXT_FILL_FORE_SCHEMECOLOR_INDEX_BRIGHTNESS" val="0"/>
  <p:tag name="KSO_WM_UNIT_TEXT_FILL_FORE_SCHEMECOLOR_INDEX" val="5"/>
  <p:tag name="KSO_WM_UNIT_TEXT_FILL_TYPE" val="1"/>
</p:tagLst>
</file>

<file path=ppt/tags/tag212.xml><?xml version="1.0" encoding="utf-8"?>
<p:tagLst xmlns:p="http://schemas.openxmlformats.org/presentationml/2006/main">
  <p:tag name="KSO_WM_BEAUTIFY_FLAG" val="#wm#"/>
  <p:tag name="KSO_WM_TEMPLATE_CATEGORY" val="custom"/>
  <p:tag name="KSO_WM_TEMPLATE_INDEX" val="20206915"/>
  <p:tag name="KSO_WM_SLIDE_ID" val="custom20206915_7"/>
  <p:tag name="KSO_WM_TEMPLATE_SUBCATEGORY" val="0"/>
  <p:tag name="KSO_WM_TEMPLATE_MASTER_TYPE" val="1"/>
  <p:tag name="KSO_WM_TEMPLATE_COLOR_TYPE" val="1"/>
  <p:tag name="KSO_WM_SLIDE_TYPE" val="sectionTitle"/>
  <p:tag name="KSO_WM_SLIDE_SUBTYPE" val="pureTxt"/>
  <p:tag name="KSO_WM_SLIDE_ITEM_CNT" val="0"/>
  <p:tag name="KSO_WM_SLIDE_INDEX" val="7"/>
  <p:tag name="KSO_WM_TAG_VERSION" val="1.0"/>
  <p:tag name="KSO_WM_SLIDE_LAYOUT" val="a_b_e"/>
  <p:tag name="KSO_WM_SLIDE_LAYOUT_CNT" val="1_1_1"/>
</p:tagLst>
</file>

<file path=ppt/tags/tag213.xml><?xml version="1.0" encoding="utf-8"?>
<p:tagLst xmlns:p="http://schemas.openxmlformats.org/presentationml/2006/main">
  <p:tag name="KSO_WM_UNIT_HIGHLIGHT" val="0"/>
  <p:tag name="KSO_WM_UNIT_COMPATIBLE" val="1"/>
  <p:tag name="KSO_WM_UNIT_DIAGRAM_ISNUMVISUAL" val="0"/>
  <p:tag name="KSO_WM_UNIT_DIAGRAM_ISREFERUNIT" val="0"/>
  <p:tag name="KSO_WM_UNIT_TYPE" val="e"/>
  <p:tag name="KSO_WM_UNIT_INDEX" val="1"/>
  <p:tag name="KSO_WM_UNIT_ID" val="custom20206915_7*e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PRESET_TEXT" val="01"/>
  <p:tag name="KSO_WM_UNIT_NOCLEAR" val="0"/>
  <p:tag name="KSO_WM_UNIT_VALUE" val="2"/>
  <p:tag name="KSO_WM_UNIT_TEXT_LINE_FORE_SCHEMECOLOR_INDEX_BRIGHTNESS" val="0"/>
  <p:tag name="KSO_WM_UNIT_TEXT_LINE_FORE_SCHEMECOLOR_INDEX" val="5"/>
  <p:tag name="KSO_WM_UNIT_TEXT_LINE_FILL_TYPE" val="2"/>
</p:tagLst>
</file>

<file path=ppt/tags/tag21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6915_7*a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PRESET_TEXT" val="单击此处添加标题"/>
  <p:tag name="KSO_WM_UNIT_TEXT_FILL_FORE_SCHEMECOLOR_INDEX_BRIGHTNESS" val="0"/>
  <p:tag name="KSO_WM_UNIT_TEXT_FILL_FORE_SCHEMECOLOR_INDEX" val="5"/>
  <p:tag name="KSO_WM_UNIT_TEXT_FILL_TYPE" val="1"/>
</p:tagLst>
</file>

<file path=ppt/tags/tag215.xml><?xml version="1.0" encoding="utf-8"?>
<p:tagLst xmlns:p="http://schemas.openxmlformats.org/presentationml/2006/main">
  <p:tag name="KSO_WM_BEAUTIFY_FLAG" val="#wm#"/>
  <p:tag name="KSO_WM_TEMPLATE_CATEGORY" val="custom"/>
  <p:tag name="KSO_WM_TEMPLATE_INDEX" val="20206915"/>
  <p:tag name="KSO_WM_SLIDE_ID" val="custom20206915_7"/>
  <p:tag name="KSO_WM_TEMPLATE_SUBCATEGORY" val="0"/>
  <p:tag name="KSO_WM_TEMPLATE_MASTER_TYPE" val="1"/>
  <p:tag name="KSO_WM_TEMPLATE_COLOR_TYPE" val="1"/>
  <p:tag name="KSO_WM_SLIDE_TYPE" val="sectionTitle"/>
  <p:tag name="KSO_WM_SLIDE_SUBTYPE" val="pureTxt"/>
  <p:tag name="KSO_WM_SLIDE_ITEM_CNT" val="0"/>
  <p:tag name="KSO_WM_SLIDE_INDEX" val="7"/>
  <p:tag name="KSO_WM_TAG_VERSION" val="1.0"/>
  <p:tag name="KSO_WM_SLIDE_LAYOUT" val="a_b_e"/>
  <p:tag name="KSO_WM_SLIDE_LAYOUT_CNT" val="1_1_1"/>
</p:tagLst>
</file>

<file path=ppt/tags/tag2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6915_15*a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ISCONTENTSTITLE" val="0"/>
  <p:tag name="KSO_WM_UNIT_ISNUMDGMTITLE" val="0"/>
  <p:tag name="KSO_WM_UNIT_NOCLEAR" val="1"/>
  <p:tag name="KSO_WM_UNIT_TYPE" val="a"/>
  <p:tag name="KSO_WM_UNIT_INDEX" val="1"/>
  <p:tag name="KSO_WM_UNIT_PRESET_TEXT" val="THANKS"/>
  <p:tag name="KSO_WM_UNIT_TEXT_FILL_FORE_SCHEMECOLOR_INDEX_BRIGHTNESS" val="0"/>
  <p:tag name="KSO_WM_UNIT_TEXT_FILL_FORE_SCHEMECOLOR_INDEX" val="5"/>
  <p:tag name="KSO_WM_UNIT_TEXT_FILL_TYPE" val="1"/>
</p:tagLst>
</file>

<file path=ppt/tags/tag217.xml><?xml version="1.0" encoding="utf-8"?>
<p:tagLst xmlns:p="http://schemas.openxmlformats.org/presentationml/2006/main">
  <p:tag name="KSO_WM_SLIDE_ID" val="custom20206915_15"/>
  <p:tag name="KSO_WM_TEMPLATE_SUBCATEGORY" val="0"/>
  <p:tag name="KSO_WM_TEMPLATE_MASTER_TYPE" val="1"/>
  <p:tag name="KSO_WM_TEMPLATE_COLOR_TYPE" val="1"/>
  <p:tag name="KSO_WM_SLIDE_ITEM_CNT" val="0"/>
  <p:tag name="KSO_WM_SLIDE_INDEX" val="15"/>
  <p:tag name="KSO_WM_TAG_VERSION" val="1.0"/>
  <p:tag name="KSO_WM_BEAUTIFY_FLAG" val="#wm#"/>
  <p:tag name="KSO_WM_TEMPLATE_CATEGORY" val="custom"/>
  <p:tag name="KSO_WM_TEMPLATE_INDEX" val="20206915"/>
  <p:tag name="KSO_WM_SLIDE_TYPE" val="endPage"/>
  <p:tag name="KSO_WM_SLIDE_SUBTYPE" val="pureTxt"/>
  <p:tag name="KSO_WM_SLIDE_LAYOUT" val="a"/>
  <p:tag name="KSO_WM_SLIDE_LAYOUT_CNT" val="1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2"/>
  <p:tag name="KSO_WM_UNIT_LAYERLEVEL" val="1"/>
  <p:tag name="KSO_WM_TAG_VERSION" val="1.0"/>
  <p:tag name="KSO_WM_BEAUTIFY_FLAG" val="#wm#"/>
  <p:tag name="KSO_WM_UNIT_TYPE" val="y"/>
  <p:tag name="KSO_WM_UNIT_INDEX" val="2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3"/>
  <p:tag name="KSO_WM_UNIT_LAYERLEVEL" val="1"/>
  <p:tag name="KSO_WM_TAG_VERSION" val="1.0"/>
  <p:tag name="KSO_WM_BEAUTIFY_FLAG" val="#wm#"/>
  <p:tag name="KSO_WM_UNIT_TYPE" val="y"/>
  <p:tag name="KSO_WM_UNIT_INDEX" val="3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4"/>
  <p:tag name="KSO_WM_UNIT_LAYERLEVEL" val="1"/>
  <p:tag name="KSO_WM_TAG_VERSION" val="1.0"/>
  <p:tag name="KSO_WM_BEAUTIFY_FLAG" val="#wm#"/>
  <p:tag name="KSO_WM_UNIT_TYPE" val="y"/>
  <p:tag name="KSO_WM_UNIT_INDEX" val="4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5"/>
  <p:tag name="KSO_WM_UNIT_LAYERLEVEL" val="1"/>
  <p:tag name="KSO_WM_TAG_VERSION" val="1.0"/>
  <p:tag name="KSO_WM_BEAUTIFY_FLAG" val="#wm#"/>
  <p:tag name="KSO_WM_UNIT_TYPE" val="y"/>
  <p:tag name="KSO_WM_UNIT_INDEX" val="5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6"/>
  <p:tag name="KSO_WM_UNIT_LAYERLEVEL" val="1"/>
  <p:tag name="KSO_WM_TAG_VERSION" val="1.0"/>
  <p:tag name="KSO_WM_BEAUTIFY_FLAG" val="#wm#"/>
  <p:tag name="KSO_WM_UNIT_TYPE" val="y"/>
  <p:tag name="KSO_WM_UNIT_INDEX" val="6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  <p:tag name="KSO_WM_UNIT_BK_DARK_LIGHT" val="2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3*i*1"/>
  <p:tag name="KSO_WM_UNIT_LAYERLEVEL" val="1"/>
  <p:tag name="KSO_WM_TAG_VERSION" val="1.0"/>
  <p:tag name="KSO_WM_BEAUTIFY_FLAG" val="#wm#"/>
  <p:tag name="KSO_WM_UNIT_SUBTYPE" val="h"/>
  <p:tag name="KSO_WM_SLIDE_BACKGROUND_TYPE" val="frame"/>
  <p:tag name="KSO_WM_SLIDE_BK_DARK_LIGHT" val="2"/>
  <p:tag name="KSO_WM_UNIT_BK_DARK_LIGHT" val="2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leftRight"/>
  <p:tag name="KSO_WM_SLIDE_BK_DARK_LIGHT" val="2"/>
  <p:tag name="KSO_WM_UNIT_BK_DARK_LIGHT" val="2"/>
</p:tagLst>
</file>

<file path=ppt/tags/tag83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topBottom"/>
  <p:tag name="KSO_WM_SLIDE_BK_DARK_LIGHT" val="2"/>
  <p:tag name="KSO_WM_UNIT_BK_DARK_LIGHT" val="2"/>
</p:tagLst>
</file>

<file path=ppt/tags/tag92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宋体"/>
        <a:font script="Hant" typeface="新細明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">
      <a:dk1>
        <a:srgbClr val="000000"/>
      </a:dk1>
      <a:lt1>
        <a:srgbClr val="FFFFFF"/>
      </a:lt1>
      <a:dk2>
        <a:srgbClr val="F5F5F8"/>
      </a:dk2>
      <a:lt2>
        <a:srgbClr val="FFFFFF"/>
      </a:lt2>
      <a:accent1>
        <a:srgbClr val="577CCE"/>
      </a:accent1>
      <a:accent2>
        <a:srgbClr val="5999AF"/>
      </a:accent2>
      <a:accent3>
        <a:srgbClr val="5BA080"/>
      </a:accent3>
      <a:accent4>
        <a:srgbClr val="8BAA69"/>
      </a:accent4>
      <a:accent5>
        <a:srgbClr val="D6B250"/>
      </a:accent5>
      <a:accent6>
        <a:srgbClr val="E79647"/>
      </a:accent6>
      <a:hlink>
        <a:srgbClr val="0000FF"/>
      </a:hlink>
      <a:folHlink>
        <a:srgbClr val="FF00FF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宋体"/>
        <a:ea typeface=""/>
        <a:cs typeface=""/>
        <a:font script="Jpan" typeface="游ゴシック Light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宋体"/>
        <a:ea typeface=""/>
        <a:cs typeface=""/>
        <a:font script="Jpan" typeface="游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2622</Words>
  <Application>WPS 演示</Application>
  <PresentationFormat>宽屏</PresentationFormat>
  <Paragraphs>127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17</vt:i4>
      </vt:variant>
    </vt:vector>
  </HeadingPairs>
  <TitlesOfParts>
    <vt:vector size="27" baseType="lpstr">
      <vt:lpstr>Arial</vt:lpstr>
      <vt:lpstr>宋体</vt:lpstr>
      <vt:lpstr>Wingdings</vt:lpstr>
      <vt:lpstr>微软雅黑</vt:lpstr>
      <vt:lpstr>Segoe UI</vt:lpstr>
      <vt:lpstr>Arial Unicode MS</vt:lpstr>
      <vt:lpstr>仿宋</vt:lpstr>
      <vt:lpstr>楷体</vt:lpstr>
      <vt:lpstr>Office 主题​​</vt:lpstr>
      <vt:lpstr>1_Office 主题​​</vt:lpstr>
      <vt:lpstr>总体概览与核心目标解读</vt:lpstr>
      <vt:lpstr>总体概览与核心目标解读</vt:lpstr>
      <vt:lpstr>制定背景</vt:lpstr>
      <vt:lpstr>指导思想</vt:lpstr>
      <vt:lpstr>PowerPoint 演示文稿</vt:lpstr>
      <vt:lpstr>PowerPoint 演示文稿</vt:lpstr>
      <vt:lpstr>核心发展目标（2024-2027年）</vt:lpstr>
      <vt:lpstr>PowerPoint 演示文稿</vt:lpstr>
      <vt:lpstr>在工业领域，县工信局承担哪些核心职责来助力财源税源建设？</vt:lpstr>
      <vt:lpstr>县发改局在财源税源建设中，重点负责哪些行动？</vt:lpstr>
      <vt:lpstr>县自然资源局如何通过土地和资源管理助力财源税源建设？</vt:lpstr>
      <vt:lpstr>县自然资源局如何通过土地和资源管理助力财源税源建设？</vt:lpstr>
      <vt:lpstr>县农业农村局牵头的农产品相关行动，具体内容是什么？</vt:lpstr>
      <vt:lpstr>县文体局在文旅产业方面，有哪些培育财源税源的具体计划？</vt:lpstr>
      <vt:lpstr>县税务局在财源税源建设中，主要发挥哪些作用？</vt:lpstr>
      <vt:lpstr>县税务局在财源税源建设中，主要发挥哪些作用？</vt:lpstr>
      <vt:lpstr>谢谢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高高在上</cp:lastModifiedBy>
  <cp:revision>5</cp:revision>
  <dcterms:created xsi:type="dcterms:W3CDTF">2025-09-10T01:16:00Z</dcterms:created>
  <dcterms:modified xsi:type="dcterms:W3CDTF">2025-09-10T02:10:43Z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2052-12.1.0.22529</vt:lpwstr>
  </property>
  <property fmtid="{D5CDD505-2E9C-101B-9397-08002B2CF9AE}" pid="3" name="ICV">
    <vt:lpwstr/>
  </property>
</Properties>
</file>