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5.svg" ContentType="image/svg+xml"/>
  <Override PartName="/ppt/media/image17.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5.svg" ContentType="image/svg+xml"/>
  <Override PartName="/ppt/media/image48.svg" ContentType="image/svg+xml"/>
  <Override PartName="/ppt/media/image50.svg" ContentType="image/svg+xml"/>
  <Override PartName="/ppt/media/image52.svg" ContentType="image/svg+xml"/>
  <Override PartName="/ppt/media/image55.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62" r:id="rId4"/>
  </p:sldMasterIdLst>
  <p:notesMasterIdLst>
    <p:notesMasterId r:id="rId6"/>
  </p:notesMasterIdLst>
  <p:sldIdLst>
    <p:sldId id="256" r:id="rId5"/>
    <p:sldId id="257" r:id="rId7"/>
    <p:sldId id="258" r:id="rId8"/>
    <p:sldId id="268" r:id="rId9"/>
    <p:sldId id="267" r:id="rId10"/>
    <p:sldId id="259" r:id="rId11"/>
    <p:sldId id="260" r:id="rId12"/>
    <p:sldId id="262" r:id="rId13"/>
    <p:sldId id="263" r:id="rId14"/>
    <p:sldId id="264"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4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4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大家好，欢迎参加本次关于《绥棱县租赁住房补贴发放及公共租赁住房实物配租工作的实施意见》的政策解读会。今天，我们将详细解读这份新政策，帮助大家更好地理解和申请相关的住房保障。</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最后，有几点温馨提示。首先，申请会经过多部门联合审核，并实行动态管理；其次，请务必诚信申请，提供真实材料；最后，具体的申请时间和流程，请大家密切关注所在社区居委会发布的通知。</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本次解读将分为三个部分，首先我们来了解租赁住房补贴保障政策，然后是公共租赁住房实物配租政策，最后会给大家一些温馨提示和申请方面的指导。</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现在，我们进入第一部分，详细解读租赁住房补贴保障政策。</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首先，我们来看文件的出台背景与依据。该意见的出台是为了进一步完善我县的住房保障体系，解决特定群体的住房困难。其制定严格遵循了国家和省级的相关法规，并结合了我县的实际情况。</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接下来，我们进入第二部分，解读公共租赁住房实物配租政策。</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看保障范围，主要覆盖三类人群：原城区的城镇户籍家庭、在本地工作的新就业职工，以及持有居住证的外来务工人员。申请条件则从住房、财产、收入和就业四个方面进行了明确规定，确保政策精准帮扶到真正有需要的群体。</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次政策的补贴标准有了显著提高。补贴面积根据家庭人口数确定，最高可达54平米。补贴金额则实行差异化标准，对低保家庭和特困人员给予更高的补贴，每平米每季度25元，其他符合条件的家庭为每平米每季度20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公租房实物配租的保障范围主要是原城区有常住户口且居住满3年的家庭。申请条件更为严格，主要面向住房和经济都困难的“双困”家庭，并且家庭成员中需有特殊困难情况，比如是低保户、特困人员，或者有重度残疾、重大疾病等。</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公租房的租金标准非常低廉，仅为每月每平方米1元，这充分体现了公租房的社会保障属性，能最大程度地减轻困难家庭的住房经济压力。</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52.svg"/><Relationship Id="rId4" Type="http://schemas.openxmlformats.org/officeDocument/2006/relationships/image" Target="../media/image51.png"/><Relationship Id="rId3" Type="http://schemas.openxmlformats.org/officeDocument/2006/relationships/tags" Target="../tags/tag26.xml"/><Relationship Id="rId20" Type="http://schemas.openxmlformats.org/officeDocument/2006/relationships/notesSlide" Target="../notesSlides/notesSlide10.xml"/><Relationship Id="rId2" Type="http://schemas.openxmlformats.org/officeDocument/2006/relationships/tags" Target="../tags/tag25.xml"/><Relationship Id="rId19" Type="http://schemas.openxmlformats.org/officeDocument/2006/relationships/slideLayout" Target="../slideLayouts/slideLayout12.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image" Target="../media/image55.svg"/><Relationship Id="rId15" Type="http://schemas.openxmlformats.org/officeDocument/2006/relationships/image" Target="../media/image54.png"/><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image" Target="../media/image53.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tags" Target="../tags/tag3.xml"/><Relationship Id="rId3" Type="http://schemas.openxmlformats.org/officeDocument/2006/relationships/tags" Target="../tags/tag2.xml"/><Relationship Id="rId21" Type="http://schemas.openxmlformats.org/officeDocument/2006/relationships/notesSlide" Target="../notesSlides/notesSlide2.xml"/><Relationship Id="rId20" Type="http://schemas.openxmlformats.org/officeDocument/2006/relationships/slideLayout" Target="../slideLayouts/slideLayout12.xml"/><Relationship Id="rId2" Type="http://schemas.openxmlformats.org/officeDocument/2006/relationships/tags" Target="../tags/tag1.xml"/><Relationship Id="rId19" Type="http://schemas.openxmlformats.org/officeDocument/2006/relationships/tags" Target="../tags/tag12.xml"/><Relationship Id="rId18" Type="http://schemas.openxmlformats.org/officeDocument/2006/relationships/image" Target="../media/image8.svg"/><Relationship Id="rId17" Type="http://schemas.openxmlformats.org/officeDocument/2006/relationships/image" Target="../media/image7.png"/><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image" Target="../media/image6.svg"/><Relationship Id="rId11" Type="http://schemas.openxmlformats.org/officeDocument/2006/relationships/image" Target="../media/image5.png"/><Relationship Id="rId10" Type="http://schemas.openxmlformats.org/officeDocument/2006/relationships/tags" Target="../tags/tag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tags" Target="../tags/tag14.xml"/><Relationship Id="rId16" Type="http://schemas.openxmlformats.org/officeDocument/2006/relationships/notesSlide" Target="../notesSlides/notesSlide4.xml"/><Relationship Id="rId15" Type="http://schemas.openxmlformats.org/officeDocument/2006/relationships/slideLayout" Target="../slideLayouts/slideLayout12.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image" Target="../media/image12.svg"/><Relationship Id="rId10" Type="http://schemas.openxmlformats.org/officeDocument/2006/relationships/image" Target="../media/image11.png"/><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13.jpeg"/><Relationship Id="rId19" Type="http://schemas.openxmlformats.org/officeDocument/2006/relationships/notesSlide" Target="../notesSlides/notesSlide6.xml"/><Relationship Id="rId18" Type="http://schemas.openxmlformats.org/officeDocument/2006/relationships/slideLayout" Target="../slideLayouts/slideLayout12.xml"/><Relationship Id="rId17" Type="http://schemas.openxmlformats.org/officeDocument/2006/relationships/image" Target="../media/image25.svg"/><Relationship Id="rId16" Type="http://schemas.openxmlformats.org/officeDocument/2006/relationships/image" Target="../media/image24.png"/><Relationship Id="rId15" Type="http://schemas.openxmlformats.org/officeDocument/2006/relationships/image" Target="../media/image23.svg"/><Relationship Id="rId14" Type="http://schemas.openxmlformats.org/officeDocument/2006/relationships/image" Target="../media/image22.png"/><Relationship Id="rId13" Type="http://schemas.openxmlformats.org/officeDocument/2006/relationships/image" Target="../media/image21.svg"/><Relationship Id="rId12" Type="http://schemas.openxmlformats.org/officeDocument/2006/relationships/image" Target="../media/image20.png"/><Relationship Id="rId11" Type="http://schemas.openxmlformats.org/officeDocument/2006/relationships/image" Target="../media/image10.svg"/><Relationship Id="rId10" Type="http://schemas.openxmlformats.org/officeDocument/2006/relationships/image" Target="../media/image19.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9" Type="http://schemas.openxmlformats.org/officeDocument/2006/relationships/image" Target="../media/image31.svg"/><Relationship Id="rId8" Type="http://schemas.openxmlformats.org/officeDocument/2006/relationships/image" Target="../media/image30.png"/><Relationship Id="rId7" Type="http://schemas.openxmlformats.org/officeDocument/2006/relationships/image" Target="../media/image29.sv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3" Type="http://schemas.openxmlformats.org/officeDocument/2006/relationships/image" Target="../media/image6.svg"/><Relationship Id="rId2" Type="http://schemas.openxmlformats.org/officeDocument/2006/relationships/image" Target="../media/image5.png"/><Relationship Id="rId19" Type="http://schemas.openxmlformats.org/officeDocument/2006/relationships/notesSlide" Target="../notesSlides/notesSlide7.xml"/><Relationship Id="rId18" Type="http://schemas.openxmlformats.org/officeDocument/2006/relationships/slideLayout" Target="../slideLayouts/slideLayout12.xml"/><Relationship Id="rId17" Type="http://schemas.openxmlformats.org/officeDocument/2006/relationships/image" Target="../media/image39.svg"/><Relationship Id="rId16" Type="http://schemas.openxmlformats.org/officeDocument/2006/relationships/image" Target="../media/image38.png"/><Relationship Id="rId15" Type="http://schemas.openxmlformats.org/officeDocument/2006/relationships/image" Target="../media/image37.svg"/><Relationship Id="rId14" Type="http://schemas.openxmlformats.org/officeDocument/2006/relationships/image" Target="../media/image36.png"/><Relationship Id="rId13" Type="http://schemas.openxmlformats.org/officeDocument/2006/relationships/image" Target="../media/image35.svg"/><Relationship Id="rId12" Type="http://schemas.openxmlformats.org/officeDocument/2006/relationships/image" Target="../media/image34.png"/><Relationship Id="rId11" Type="http://schemas.openxmlformats.org/officeDocument/2006/relationships/image" Target="../media/image33.svg"/><Relationship Id="rId10" Type="http://schemas.openxmlformats.org/officeDocument/2006/relationships/image" Target="../media/image32.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9" Type="http://schemas.openxmlformats.org/officeDocument/2006/relationships/image" Target="../media/image6.svg"/><Relationship Id="rId8" Type="http://schemas.openxmlformats.org/officeDocument/2006/relationships/image" Target="../media/image5.png"/><Relationship Id="rId7" Type="http://schemas.openxmlformats.org/officeDocument/2006/relationships/image" Target="../media/image43.svg"/><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3" Type="http://schemas.openxmlformats.org/officeDocument/2006/relationships/image" Target="../media/image37.svg"/><Relationship Id="rId2" Type="http://schemas.openxmlformats.org/officeDocument/2006/relationships/image" Target="../media/image36.png"/><Relationship Id="rId18" Type="http://schemas.openxmlformats.org/officeDocument/2006/relationships/notesSlide" Target="../notesSlides/notesSlide8.xml"/><Relationship Id="rId17" Type="http://schemas.openxmlformats.org/officeDocument/2006/relationships/slideLayout" Target="../slideLayouts/slideLayout12.xml"/><Relationship Id="rId16" Type="http://schemas.openxmlformats.org/officeDocument/2006/relationships/image" Target="../media/image48.svg"/><Relationship Id="rId15" Type="http://schemas.openxmlformats.org/officeDocument/2006/relationships/image" Target="../media/image47.png"/><Relationship Id="rId14" Type="http://schemas.openxmlformats.org/officeDocument/2006/relationships/image" Target="../media/image46.jpeg"/><Relationship Id="rId13" Type="http://schemas.openxmlformats.org/officeDocument/2006/relationships/tags" Target="../tags/tag24.xml"/><Relationship Id="rId12" Type="http://schemas.openxmlformats.org/officeDocument/2006/relationships/image" Target="../media/image45.svg"/><Relationship Id="rId11" Type="http://schemas.openxmlformats.org/officeDocument/2006/relationships/image" Target="../media/image44.png"/><Relationship Id="rId10" Type="http://schemas.openxmlformats.org/officeDocument/2006/relationships/tags" Target="../tags/tag23.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635000" y="2159000"/>
            <a:ext cx="10922000" cy="2540000"/>
          </a:xfrm>
          <a:prstGeom prst="roundRect">
            <a:avLst>
              <a:gd name="adj" fmla="val 5000"/>
            </a:avLst>
          </a:prstGeom>
          <a:solidFill>
            <a:srgbClr val="FFFFFF">
              <a:alpha val="85000"/>
            </a:srgbClr>
          </a:solidFill>
          <a:ln cap="flat" cmpd="sng">
            <a:solidFill>
              <a:srgbClr val="E6CFCF">
                <a:alpha val="85000"/>
              </a:srgbClr>
            </a:solidFill>
            <a:prstDash val="solid"/>
            <a:round/>
          </a:ln>
          <a:effectLst>
            <a:outerShdw blurRad="190500" dist="101600" dir="5400000" algn="tl" rotWithShape="0">
              <a:srgbClr val="000000">
                <a:alpha val="15000"/>
              </a:srgbClr>
            </a:outerShdw>
          </a:effectLst>
        </p:spPr>
        <p:txBody>
          <a:bodyPr vert="horz" wrap="square" lIns="63500" tIns="63500" rIns="63500" bIns="63500" rtlCol="0" anchor="ctr"/>
          <a:lstStyle/>
          <a:p>
            <a:pPr algn="ctr">
              <a:defRPr/>
            </a:pPr>
          </a:p>
        </p:txBody>
      </p:sp>
      <p:sp>
        <p:nvSpPr>
          <p:cNvPr id="4" name="AutoShape 4"/>
          <p:cNvSpPr/>
          <p:nvPr/>
        </p:nvSpPr>
        <p:spPr>
          <a:xfrm>
            <a:off x="1016000" y="2476500"/>
            <a:ext cx="101600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《绥棱县租赁住房补贴发放及公共租赁住房实物配租工作的实施意见》政策解读</a:t>
            </a:r>
            <a:endParaRPr lang="en-US" sz="1100"/>
          </a:p>
        </p:txBody>
      </p:sp>
      <p:cxnSp>
        <p:nvCxnSpPr>
          <p:cNvPr id="5" name="Connector 5"/>
          <p:cNvCxnSpPr/>
          <p:nvPr/>
        </p:nvCxnSpPr>
        <p:spPr>
          <a:xfrm rot="-8594">
            <a:off x="3556008" y="3613150"/>
            <a:ext cx="5080000" cy="12700"/>
          </a:xfrm>
          <a:prstGeom prst="straightConnector1">
            <a:avLst/>
          </a:prstGeom>
          <a:solidFill>
            <a:srgbClr val="DEE0E3">
              <a:alpha val="100000"/>
            </a:srgbClr>
          </a:solidFill>
          <a:ln w="25400" cap="flat" cmpd="sng">
            <a:solidFill>
              <a:srgbClr val="005A9C">
                <a:alpha val="100000"/>
              </a:srgbClr>
            </a:solidFill>
            <a:prstDash val="solid"/>
            <a:round/>
            <a:headEnd type="none" w="lg" len="lg"/>
            <a:tailEnd type="none" w="lg" len="lg"/>
          </a:ln>
        </p:spPr>
      </p:cxnSp>
      <p:sp>
        <p:nvSpPr>
          <p:cNvPr id="6" name="AutoShape 6"/>
          <p:cNvSpPr/>
          <p:nvPr/>
        </p:nvSpPr>
        <p:spPr>
          <a:xfrm>
            <a:off x="1016000" y="3810000"/>
            <a:ext cx="1016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endParaRPr lang="en-US" sz="1100"/>
          </a:p>
          <a:p>
            <a:pPr indent="0" algn="ctr">
              <a:lnSpc>
                <a:spcPct val="125000"/>
              </a:lnSpc>
              <a:defRPr/>
            </a:pP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温馨提示与申请指南</a:t>
            </a:r>
            <a:endParaRPr lang="en-US" sz="1100"/>
          </a:p>
        </p:txBody>
      </p:sp>
      <p:sp>
        <p:nvSpPr>
          <p:cNvPr id="3" name="AutoShape 3"/>
          <p:cNvSpPr/>
          <p:nvPr>
            <p:custDataLst>
              <p:tags r:id="rId2"/>
            </p:custDataLst>
          </p:nvPr>
        </p:nvSpPr>
        <p:spPr>
          <a:xfrm>
            <a:off x="762000" y="2032000"/>
            <a:ext cx="3302000" cy="3302000"/>
          </a:xfrm>
          <a:prstGeom prst="roundRect">
            <a:avLst>
              <a:gd name="adj" fmla="val 3846"/>
            </a:avLst>
          </a:prstGeom>
          <a:solidFill>
            <a:srgbClr val="FFFFFF">
              <a:alpha val="95000"/>
            </a:srgbClr>
          </a:solidFill>
          <a:ln w="25400" cap="flat" cmpd="sng">
            <a:noFill/>
            <a:prstDash val="solid"/>
            <a:round/>
          </a:ln>
          <a:effectLst>
            <a:outerShdw blurRad="127000" dist="50800" dir="2700000" algn="tl" rotWithShape="0">
              <a:srgbClr val="005A9C">
                <a:alpha val="15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8500" y="2413000"/>
            <a:ext cx="889000" cy="889000"/>
          </a:xfrm>
          <a:prstGeom prst="rect">
            <a:avLst/>
          </a:prstGeom>
        </p:spPr>
      </p:pic>
      <p:sp>
        <p:nvSpPr>
          <p:cNvPr id="5" name="AutoShape 5"/>
          <p:cNvSpPr/>
          <p:nvPr>
            <p:custDataLst>
              <p:tags r:id="rId6"/>
            </p:custDataLst>
          </p:nvPr>
        </p:nvSpPr>
        <p:spPr>
          <a:xfrm>
            <a:off x="889000" y="3429000"/>
            <a:ext cx="304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联合审核与动态管理</a:t>
            </a:r>
            <a:endParaRPr lang="en-US" sz="1100"/>
          </a:p>
        </p:txBody>
      </p:sp>
      <p:sp>
        <p:nvSpPr>
          <p:cNvPr id="6" name="AutoShape 6"/>
          <p:cNvSpPr/>
          <p:nvPr>
            <p:custDataLst>
              <p:tags r:id="rId7"/>
            </p:custDataLst>
          </p:nvPr>
        </p:nvSpPr>
        <p:spPr>
          <a:xfrm>
            <a:off x="952500" y="3937000"/>
            <a:ext cx="2921000" cy="1143000"/>
          </a:xfrm>
          <a:prstGeom prst="rect">
            <a:avLst/>
          </a:prstGeom>
          <a:noFill/>
          <a:ln w="12700" cap="flat" cmpd="sng">
            <a:noFill/>
            <a:prstDash val="solid"/>
            <a:round/>
          </a:ln>
        </p:spPr>
        <p:txBody>
          <a:bodyPr vert="horz" wrap="square" lIns="0" tIns="0" rIns="0" bIns="0" rtlCol="0" anchor="ctr" anchorCtr="0"/>
          <a:lstStyle/>
          <a:p>
            <a:pPr indent="0" algn="ctr">
              <a:lnSpc>
                <a:spcPct val="108000"/>
              </a:lnSpc>
              <a:defRPr/>
            </a:pPr>
            <a:r>
              <a:rPr lang="en-US" altLang="zh-CN" sz="14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1.</a:t>
            </a:r>
            <a:r>
              <a:rPr lang="zh-CN" altLang="en-US" sz="14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申请人及申请家庭成员及需要通过相关部门联合审核（包括民政、公安、市监等）同时，建立动态管理机制，一旦保障对象的收入、住房等情况改善，不再符合保障条件，将及时退出公租房或取消补贴。</a:t>
            </a:r>
            <a:endParaRPr lang="en-US" sz="1100"/>
          </a:p>
        </p:txBody>
      </p:sp>
      <p:sp>
        <p:nvSpPr>
          <p:cNvPr id="7" name="AutoShape 7"/>
          <p:cNvSpPr/>
          <p:nvPr>
            <p:custDataLst>
              <p:tags r:id="rId8"/>
            </p:custDataLst>
          </p:nvPr>
        </p:nvSpPr>
        <p:spPr>
          <a:xfrm>
            <a:off x="4445000" y="2032000"/>
            <a:ext cx="3302000" cy="3302000"/>
          </a:xfrm>
          <a:prstGeom prst="roundRect">
            <a:avLst>
              <a:gd name="adj" fmla="val 3846"/>
            </a:avLst>
          </a:prstGeom>
          <a:solidFill>
            <a:srgbClr val="FFFFFF">
              <a:alpha val="95000"/>
            </a:srgbClr>
          </a:solidFill>
          <a:ln w="25400" cap="flat" cmpd="sng">
            <a:noFill/>
            <a:prstDash val="solid"/>
            <a:round/>
          </a:ln>
          <a:effectLst>
            <a:outerShdw blurRad="127000" dist="50800" dir="2700000" algn="tl" rotWithShape="0">
              <a:srgbClr val="005A9C">
                <a:alpha val="15000"/>
              </a:srgbClr>
            </a:outerShdw>
          </a:effectLst>
        </p:spPr>
        <p:txBody>
          <a:bodyPr vert="horz" wrap="square" lIns="63500" tIns="63500" rIns="63500" bIns="63500" rtlCol="0" anchor="ctr"/>
          <a:lstStyle/>
          <a:p>
            <a:pPr algn="ctr">
              <a:defRPr/>
            </a:pPr>
          </a:p>
        </p:txBody>
      </p:sp>
      <p:pic>
        <p:nvPicPr>
          <p:cNvPr id="8" name="Picture 8"/>
          <p:cNvPicPr>
            <a:picLocks noChangeAspect="1"/>
          </p:cNvPicPr>
          <p:nvPr>
            <p:custDataLst>
              <p:tags r:id="rId9"/>
            </p:custDataLst>
          </p:nvPr>
        </p:nvPicPr>
        <p:blipFill>
          <a:blip r:embed="rId10"/>
          <a:srcRect/>
          <a:stretch>
            <a:fillRect/>
          </a:stretch>
        </p:blipFill>
        <p:spPr>
          <a:xfrm>
            <a:off x="5651500" y="2413000"/>
            <a:ext cx="889000" cy="889000"/>
          </a:xfrm>
          <a:prstGeom prst="ellipse">
            <a:avLst/>
          </a:prstGeom>
          <a:noFill/>
          <a:ln w="25400" cap="flat" cmpd="sng">
            <a:noFill/>
            <a:prstDash val="solid"/>
            <a:round/>
          </a:ln>
        </p:spPr>
      </p:pic>
      <p:sp>
        <p:nvSpPr>
          <p:cNvPr id="9" name="AutoShape 9"/>
          <p:cNvSpPr/>
          <p:nvPr>
            <p:custDataLst>
              <p:tags r:id="rId11"/>
            </p:custDataLst>
          </p:nvPr>
        </p:nvSpPr>
        <p:spPr>
          <a:xfrm>
            <a:off x="4572000" y="3429000"/>
            <a:ext cx="304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诚信申请</a:t>
            </a:r>
            <a:endParaRPr lang="en-US" sz="1100"/>
          </a:p>
        </p:txBody>
      </p:sp>
      <p:sp>
        <p:nvSpPr>
          <p:cNvPr id="10" name="AutoShape 10"/>
          <p:cNvSpPr/>
          <p:nvPr>
            <p:custDataLst>
              <p:tags r:id="rId12"/>
            </p:custDataLst>
          </p:nvPr>
        </p:nvSpPr>
        <p:spPr>
          <a:xfrm>
            <a:off x="4635500" y="3937000"/>
            <a:ext cx="2921000" cy="1143000"/>
          </a:xfrm>
          <a:prstGeom prst="rect">
            <a:avLst/>
          </a:prstGeom>
          <a:noFill/>
          <a:ln w="12700" cap="flat" cmpd="sng">
            <a:noFill/>
            <a:prstDash val="solid"/>
            <a:round/>
          </a:ln>
        </p:spPr>
        <p:txBody>
          <a:bodyPr vert="horz" wrap="square" lIns="0" tIns="0" rIns="0" bIns="0" rtlCol="0" anchor="ctr" anchorCtr="0"/>
          <a:lstStyle/>
          <a:p>
            <a:pPr indent="0" algn="ctr">
              <a:lnSpc>
                <a:spcPct val="108000"/>
              </a:lnSpc>
              <a:defRPr/>
            </a:pPr>
            <a:r>
              <a:rPr lang="en-US" altLang="zh-CN" sz="14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2.</a:t>
            </a:r>
            <a:r>
              <a:rPr lang="zh-CN" altLang="en-US" sz="14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申请时，请务必如实提供材料，任何弄虚作假行为都将导致申请被驳回，并将承担相应的法律责任。</a:t>
            </a:r>
            <a:endParaRPr lang="en-US" sz="1100"/>
          </a:p>
        </p:txBody>
      </p:sp>
      <p:sp>
        <p:nvSpPr>
          <p:cNvPr id="11" name="AutoShape 11"/>
          <p:cNvSpPr/>
          <p:nvPr>
            <p:custDataLst>
              <p:tags r:id="rId13"/>
            </p:custDataLst>
          </p:nvPr>
        </p:nvSpPr>
        <p:spPr>
          <a:xfrm>
            <a:off x="8128000" y="2032000"/>
            <a:ext cx="3302000" cy="3302000"/>
          </a:xfrm>
          <a:prstGeom prst="roundRect">
            <a:avLst>
              <a:gd name="adj" fmla="val 3846"/>
            </a:avLst>
          </a:prstGeom>
          <a:solidFill>
            <a:srgbClr val="FFFFFF">
              <a:alpha val="95000"/>
            </a:srgbClr>
          </a:solidFill>
          <a:ln w="25400" cap="flat" cmpd="sng">
            <a:noFill/>
            <a:prstDash val="solid"/>
            <a:round/>
          </a:ln>
          <a:effectLst>
            <a:outerShdw blurRad="127000" dist="50800" dir="2700000" algn="tl" rotWithShape="0">
              <a:srgbClr val="005A9C">
                <a:alpha val="15000"/>
              </a:srgbClr>
            </a:outerShdw>
          </a:effectLst>
        </p:spPr>
        <p:txBody>
          <a:bodyPr vert="horz" wrap="square" lIns="63500" tIns="63500" rIns="63500" bIns="63500" rtlCol="0" anchor="ctr"/>
          <a:lstStyle/>
          <a:p>
            <a:pPr algn="ctr">
              <a:defRPr/>
            </a:pPr>
          </a:p>
        </p:txBody>
      </p:sp>
      <p:pic>
        <p:nvPicPr>
          <p:cNvPr id="12" name="Picture 12"/>
          <p:cNvPicPr>
            <a:picLocks noChangeAspect="1"/>
          </p:cNvPicPr>
          <p:nvPr>
            <p:custDataLst>
              <p:tags r:id="rId14"/>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334500" y="2413000"/>
            <a:ext cx="889000" cy="889000"/>
          </a:xfrm>
          <a:prstGeom prst="rect">
            <a:avLst/>
          </a:prstGeom>
        </p:spPr>
      </p:pic>
      <p:sp>
        <p:nvSpPr>
          <p:cNvPr id="13" name="AutoShape 13"/>
          <p:cNvSpPr/>
          <p:nvPr>
            <p:custDataLst>
              <p:tags r:id="rId17"/>
            </p:custDataLst>
          </p:nvPr>
        </p:nvSpPr>
        <p:spPr>
          <a:xfrm>
            <a:off x="8255000" y="3429000"/>
            <a:ext cx="304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关注申请渠道</a:t>
            </a:r>
            <a:endParaRPr lang="en-US" sz="1100"/>
          </a:p>
        </p:txBody>
      </p:sp>
      <p:sp>
        <p:nvSpPr>
          <p:cNvPr id="14" name="AutoShape 14"/>
          <p:cNvSpPr/>
          <p:nvPr>
            <p:custDataLst>
              <p:tags r:id="rId18"/>
            </p:custDataLst>
          </p:nvPr>
        </p:nvSpPr>
        <p:spPr>
          <a:xfrm>
            <a:off x="8318500" y="3937000"/>
            <a:ext cx="2921000" cy="1143000"/>
          </a:xfrm>
          <a:prstGeom prst="rect">
            <a:avLst/>
          </a:prstGeom>
          <a:noFill/>
          <a:ln w="12700" cap="flat" cmpd="sng">
            <a:noFill/>
            <a:prstDash val="solid"/>
            <a:round/>
          </a:ln>
        </p:spPr>
        <p:txBody>
          <a:bodyPr vert="horz" wrap="square" lIns="0" tIns="0" rIns="0" bIns="0" rtlCol="0" anchor="ctr" anchorCtr="0"/>
          <a:lstStyle/>
          <a:p>
            <a:pPr indent="0" algn="ctr">
              <a:lnSpc>
                <a:spcPct val="108000"/>
              </a:lnSpc>
              <a:defRPr/>
            </a:pPr>
            <a:r>
              <a:rPr lang="en-US" altLang="zh-CN" sz="14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3.</a:t>
            </a:r>
            <a:r>
              <a:rPr lang="zh-CN" altLang="en-US" sz="14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具体的申请时间和流程，请关注所居住社区居委会发布的通知。</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目录 / CONTENTS</a:t>
            </a:r>
            <a:endParaRPr lang="en-US" sz="1100"/>
          </a:p>
        </p:txBody>
      </p:sp>
      <p:sp>
        <p:nvSpPr>
          <p:cNvPr id="3" name="AutoShape 3"/>
          <p:cNvSpPr/>
          <p:nvPr/>
        </p:nvSpPr>
        <p:spPr>
          <a:xfrm>
            <a:off x="762000" y="2032000"/>
            <a:ext cx="10668000" cy="1143000"/>
          </a:xfrm>
          <a:prstGeom prst="roundRect">
            <a:avLst>
              <a:gd name="adj" fmla="val 11111"/>
            </a:avLst>
          </a:prstGeom>
          <a:solidFill>
            <a:srgbClr val="FFFFFF">
              <a:alpha val="80000"/>
            </a:srgbClr>
          </a:solidFill>
          <a:ln w="12700" cap="flat" cmpd="sng">
            <a:solidFill>
              <a:srgbClr val="E0E0E0">
                <a:alpha val="100000"/>
              </a:srgbClr>
            </a:solidFill>
            <a:prstDash val="solid"/>
            <a:round/>
          </a:ln>
        </p:spPr>
        <p:txBody>
          <a:bodyPr vert="horz" wrap="square" lIns="63500" tIns="63500" rIns="63500" bIns="63500" rtlCol="0" anchor="ctr"/>
          <a:lstStyle/>
          <a:p>
            <a:pPr algn="ctr">
              <a:defRPr/>
            </a:pPr>
            <a:r>
              <a:rPr lang="zh-CN" altLang="en-US" sz="1800">
                <a:latin typeface="Noto Sans SC Black" panose="020B0200000000000000" charset="-122"/>
                <a:ea typeface="Noto Sans SC Black" panose="020B0200000000000000" charset="-122"/>
              </a:rPr>
              <a:t>文件出台背景与依据</a:t>
            </a:r>
            <a:endParaRPr lang="zh-CN" altLang="en-US" sz="1800">
              <a:latin typeface="Noto Sans SC Black" panose="020B0200000000000000" charset="-122"/>
              <a:ea typeface="Noto Sans SC Black" panose="020B0200000000000000" charset="-122"/>
            </a:endParaRPr>
          </a:p>
        </p:txBody>
      </p:sp>
      <p:sp>
        <p:nvSpPr>
          <p:cNvPr id="4" name="AutoShape 4"/>
          <p:cNvSpPr/>
          <p:nvPr>
            <p:custDataLst>
              <p:tags r:id="rId2"/>
            </p:custDataLst>
          </p:nvPr>
        </p:nvSpPr>
        <p:spPr>
          <a:xfrm>
            <a:off x="1016000" y="2222500"/>
            <a:ext cx="127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01</a:t>
            </a:r>
            <a:endParaRPr lang="en-US" sz="1100"/>
          </a:p>
        </p:txBody>
      </p:sp>
      <p:cxnSp>
        <p:nvCxnSpPr>
          <p:cNvPr id="5" name="Connector 5"/>
          <p:cNvCxnSpPr/>
          <p:nvPr>
            <p:custDataLst>
              <p:tags r:id="rId3"/>
            </p:custDataLst>
          </p:nvPr>
        </p:nvCxnSpPr>
        <p:spPr>
          <a:xfrm rot="5342709">
            <a:off x="1905000" y="2597203"/>
            <a:ext cx="762000" cy="12700"/>
          </a:xfrm>
          <a:prstGeom prst="line">
            <a:avLst/>
          </a:prstGeom>
          <a:solidFill>
            <a:srgbClr val="DEE0E3">
              <a:alpha val="100000"/>
            </a:srgbClr>
          </a:solidFill>
          <a:ln w="25400" cap="flat" cmpd="sng">
            <a:solidFill>
              <a:srgbClr val="E0E0E0">
                <a:alpha val="100000"/>
              </a:srgbClr>
            </a:solidFill>
            <a:prstDash val="solid"/>
            <a:round/>
            <a:headEnd type="none" w="lg" len="lg"/>
            <a:tailEnd type="none" w="lg" len="lg"/>
          </a:ln>
        </p:spPr>
      </p:cxnSp>
      <p:pic>
        <p:nvPicPr>
          <p:cNvPr id="6" name="Picture 6"/>
          <p:cNvPicPr>
            <a:picLocks noChangeAspect="1"/>
          </p:cNvPicPr>
          <p:nvPr>
            <p:custDataLst>
              <p:tags r:id="rId4"/>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40000" y="2349500"/>
            <a:ext cx="508000" cy="508000"/>
          </a:xfrm>
          <a:prstGeom prst="rect">
            <a:avLst/>
          </a:prstGeom>
        </p:spPr>
      </p:pic>
      <p:sp>
        <p:nvSpPr>
          <p:cNvPr id="7" name="AutoShape 7"/>
          <p:cNvSpPr/>
          <p:nvPr>
            <p:custDataLst>
              <p:tags r:id="rId7"/>
            </p:custDataLst>
          </p:nvPr>
        </p:nvSpPr>
        <p:spPr>
          <a:xfrm>
            <a:off x="3175000" y="23495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endParaRPr lang="en-US" sz="1100"/>
          </a:p>
        </p:txBody>
      </p:sp>
      <p:sp>
        <p:nvSpPr>
          <p:cNvPr id="8" name="AutoShape 8"/>
          <p:cNvSpPr/>
          <p:nvPr/>
        </p:nvSpPr>
        <p:spPr>
          <a:xfrm>
            <a:off x="762000" y="3429000"/>
            <a:ext cx="10668000" cy="1143000"/>
          </a:xfrm>
          <a:prstGeom prst="roundRect">
            <a:avLst>
              <a:gd name="adj" fmla="val 11111"/>
            </a:avLst>
          </a:prstGeom>
          <a:solidFill>
            <a:srgbClr val="FFFFFF">
              <a:alpha val="80000"/>
            </a:srgbClr>
          </a:solidFill>
          <a:ln w="12700" cap="flat" cmpd="sng">
            <a:solidFill>
              <a:srgbClr val="E0E0E0">
                <a:alpha val="100000"/>
              </a:srgbClr>
            </a:solidFill>
            <a:prstDash val="solid"/>
            <a:round/>
          </a:ln>
        </p:spPr>
        <p:txBody>
          <a:bodyPr vert="horz" wrap="square" lIns="63500" tIns="63500" rIns="63500" bIns="63500" rtlCol="0" anchor="ctr"/>
          <a:lstStyle/>
          <a:p>
            <a:pPr algn="ctr">
              <a:defRPr/>
            </a:pPr>
            <a:r>
              <a:rPr lang="zh-CN" altLang="en-US" sz="1800">
                <a:latin typeface="Noto Sans SC Black" panose="020B0200000000000000" charset="-122"/>
                <a:ea typeface="Noto Sans SC Black" panose="020B0200000000000000" charset="-122"/>
              </a:rPr>
              <a:t>公共租赁住房补贴</a:t>
            </a:r>
            <a:r>
              <a:rPr lang="zh-CN" altLang="en-US" sz="1800">
                <a:latin typeface="Noto Sans SC Black" panose="020B0200000000000000" charset="-122"/>
                <a:ea typeface="Noto Sans SC Black" panose="020B0200000000000000" charset="-122"/>
              </a:rPr>
              <a:t>与实物配租</a:t>
            </a:r>
            <a:endParaRPr lang="zh-CN" altLang="en-US" sz="1800">
              <a:latin typeface="Noto Sans SC Black" panose="020B0200000000000000" charset="-122"/>
              <a:ea typeface="Noto Sans SC Black" panose="020B0200000000000000" charset="-122"/>
            </a:endParaRPr>
          </a:p>
        </p:txBody>
      </p:sp>
      <p:sp>
        <p:nvSpPr>
          <p:cNvPr id="9" name="AutoShape 9"/>
          <p:cNvSpPr/>
          <p:nvPr>
            <p:custDataLst>
              <p:tags r:id="rId8"/>
            </p:custDataLst>
          </p:nvPr>
        </p:nvSpPr>
        <p:spPr>
          <a:xfrm>
            <a:off x="1016000" y="3619500"/>
            <a:ext cx="127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02</a:t>
            </a:r>
            <a:endParaRPr lang="en-US" sz="1100"/>
          </a:p>
        </p:txBody>
      </p:sp>
      <p:cxnSp>
        <p:nvCxnSpPr>
          <p:cNvPr id="10" name="Connector 10"/>
          <p:cNvCxnSpPr/>
          <p:nvPr>
            <p:custDataLst>
              <p:tags r:id="rId9"/>
            </p:custDataLst>
          </p:nvPr>
        </p:nvCxnSpPr>
        <p:spPr>
          <a:xfrm rot="5342709">
            <a:off x="1905000" y="3994203"/>
            <a:ext cx="762000" cy="12700"/>
          </a:xfrm>
          <a:prstGeom prst="line">
            <a:avLst/>
          </a:prstGeom>
          <a:solidFill>
            <a:srgbClr val="DEE0E3">
              <a:alpha val="100000"/>
            </a:srgbClr>
          </a:solidFill>
          <a:ln w="25400" cap="flat" cmpd="sng">
            <a:solidFill>
              <a:srgbClr val="E0E0E0">
                <a:alpha val="100000"/>
              </a:srgbClr>
            </a:solidFill>
            <a:prstDash val="solid"/>
            <a:round/>
            <a:headEnd type="none" w="lg" len="lg"/>
            <a:tailEnd type="none" w="lg" len="lg"/>
          </a:ln>
        </p:spPr>
      </p:cxnSp>
      <p:pic>
        <p:nvPicPr>
          <p:cNvPr id="11" name="Picture 11"/>
          <p:cNvPicPr>
            <a:picLocks noChangeAspect="1"/>
          </p:cNvPicPr>
          <p:nvPr>
            <p:custDataLst>
              <p:tags r:id="rId10"/>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0000" y="3746500"/>
            <a:ext cx="508000" cy="508000"/>
          </a:xfrm>
          <a:prstGeom prst="rect">
            <a:avLst/>
          </a:prstGeom>
        </p:spPr>
      </p:pic>
      <p:sp>
        <p:nvSpPr>
          <p:cNvPr id="12" name="AutoShape 12"/>
          <p:cNvSpPr/>
          <p:nvPr>
            <p:custDataLst>
              <p:tags r:id="rId13"/>
            </p:custDataLst>
          </p:nvPr>
        </p:nvSpPr>
        <p:spPr>
          <a:xfrm>
            <a:off x="3175000" y="37465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endParaRPr lang="en-US" sz="1100"/>
          </a:p>
        </p:txBody>
      </p:sp>
      <p:sp>
        <p:nvSpPr>
          <p:cNvPr id="13" name="AutoShape 13"/>
          <p:cNvSpPr/>
          <p:nvPr/>
        </p:nvSpPr>
        <p:spPr>
          <a:xfrm>
            <a:off x="762000" y="4826000"/>
            <a:ext cx="10668000" cy="1143000"/>
          </a:xfrm>
          <a:prstGeom prst="roundRect">
            <a:avLst>
              <a:gd name="adj" fmla="val 11111"/>
            </a:avLst>
          </a:prstGeom>
          <a:solidFill>
            <a:srgbClr val="FFFFFF">
              <a:alpha val="80000"/>
            </a:srgbClr>
          </a:solidFill>
          <a:ln w="12700" cap="flat" cmpd="sng">
            <a:solidFill>
              <a:srgbClr val="E0E0E0">
                <a:alpha val="100000"/>
              </a:srgbClr>
            </a:solidFill>
            <a:prstDash val="solid"/>
            <a:round/>
          </a:ln>
        </p:spPr>
        <p:txBody>
          <a:bodyPr vert="horz" wrap="square" lIns="63500" tIns="63500" rIns="63500" bIns="63500" rtlCol="0" anchor="ctr"/>
          <a:lstStyle/>
          <a:p>
            <a:pPr algn="ctr">
              <a:defRPr/>
            </a:pPr>
            <a:r>
              <a:rPr lang="zh-CN" altLang="en-US" sz="1800">
                <a:latin typeface="Noto Sans SC Black" panose="020B0200000000000000" charset="-122"/>
                <a:ea typeface="Noto Sans SC Black" panose="020B0200000000000000" charset="-122"/>
              </a:rPr>
              <a:t>温馨提示</a:t>
            </a:r>
            <a:endParaRPr lang="zh-CN" altLang="en-US" sz="1800">
              <a:latin typeface="Noto Sans SC Black" panose="020B0200000000000000" charset="-122"/>
              <a:ea typeface="Noto Sans SC Black" panose="020B0200000000000000" charset="-122"/>
            </a:endParaRPr>
          </a:p>
        </p:txBody>
      </p:sp>
      <p:sp>
        <p:nvSpPr>
          <p:cNvPr id="14" name="AutoShape 14"/>
          <p:cNvSpPr/>
          <p:nvPr>
            <p:custDataLst>
              <p:tags r:id="rId14"/>
            </p:custDataLst>
          </p:nvPr>
        </p:nvSpPr>
        <p:spPr>
          <a:xfrm>
            <a:off x="1016000" y="5016500"/>
            <a:ext cx="127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03</a:t>
            </a:r>
            <a:endParaRPr lang="en-US" sz="1100"/>
          </a:p>
        </p:txBody>
      </p:sp>
      <p:cxnSp>
        <p:nvCxnSpPr>
          <p:cNvPr id="15" name="Connector 15"/>
          <p:cNvCxnSpPr/>
          <p:nvPr>
            <p:custDataLst>
              <p:tags r:id="rId15"/>
            </p:custDataLst>
          </p:nvPr>
        </p:nvCxnSpPr>
        <p:spPr>
          <a:xfrm rot="5342709">
            <a:off x="1905000" y="5391203"/>
            <a:ext cx="762000" cy="12700"/>
          </a:xfrm>
          <a:prstGeom prst="line">
            <a:avLst/>
          </a:prstGeom>
          <a:solidFill>
            <a:srgbClr val="DEE0E3">
              <a:alpha val="100000"/>
            </a:srgbClr>
          </a:solidFill>
          <a:ln w="25400" cap="flat" cmpd="sng">
            <a:solidFill>
              <a:srgbClr val="E0E0E0">
                <a:alpha val="100000"/>
              </a:srgbClr>
            </a:solidFill>
            <a:prstDash val="solid"/>
            <a:round/>
            <a:headEnd type="none" w="lg" len="lg"/>
            <a:tailEnd type="none" w="lg" len="lg"/>
          </a:ln>
        </p:spPr>
      </p:cxnSp>
      <p:pic>
        <p:nvPicPr>
          <p:cNvPr id="16" name="Picture 16"/>
          <p:cNvPicPr>
            <a:picLocks noChangeAspect="1"/>
          </p:cNvPicPr>
          <p:nvPr>
            <p:custDataLst>
              <p:tags r:id="rId16"/>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40000" y="5143500"/>
            <a:ext cx="508000" cy="508000"/>
          </a:xfrm>
          <a:prstGeom prst="rect">
            <a:avLst/>
          </a:prstGeom>
        </p:spPr>
      </p:pic>
      <p:sp>
        <p:nvSpPr>
          <p:cNvPr id="17" name="AutoShape 17"/>
          <p:cNvSpPr/>
          <p:nvPr>
            <p:custDataLst>
              <p:tags r:id="rId19"/>
            </p:custDataLst>
          </p:nvPr>
        </p:nvSpPr>
        <p:spPr>
          <a:xfrm>
            <a:off x="3175000" y="51435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2159000"/>
            <a:ext cx="12192000" cy="152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8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01</a:t>
            </a:r>
            <a:endParaRPr lang="en-US" sz="1100"/>
          </a:p>
        </p:txBody>
      </p:sp>
      <p:sp>
        <p:nvSpPr>
          <p:cNvPr id="4" name="AutoShape 4"/>
          <p:cNvSpPr/>
          <p:nvPr/>
        </p:nvSpPr>
        <p:spPr>
          <a:xfrm>
            <a:off x="0" y="3683000"/>
            <a:ext cx="12192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zh-CN" altLang="en-US" sz="3200">
                <a:latin typeface="Noto Sans SC Black" panose="020B0200000000000000" charset="-122"/>
                <a:ea typeface="Noto Sans SC Black" panose="020B0200000000000000" charset="-122"/>
                <a:sym typeface="+mn-ea"/>
              </a:rPr>
              <a:t>文件出台背景与依据</a:t>
            </a:r>
            <a:endParaRPr lang="en-US" sz="1100">
              <a:latin typeface="Noto Sans SC Black" panose="020B0200000000000000" charset="-122"/>
              <a:ea typeface="Noto Sans SC Black" panose="020B0200000000000000" charset="-122"/>
            </a:endParaRPr>
          </a:p>
        </p:txBody>
      </p:sp>
      <p:cxnSp>
        <p:nvCxnSpPr>
          <p:cNvPr id="5" name="Connector 5"/>
          <p:cNvCxnSpPr/>
          <p:nvPr/>
        </p:nvCxnSpPr>
        <p:spPr>
          <a:xfrm rot="-42969">
            <a:off x="5588040" y="4565650"/>
            <a:ext cx="1016000" cy="12700"/>
          </a:xfrm>
          <a:prstGeom prst="straightConnector1">
            <a:avLst/>
          </a:prstGeom>
          <a:solidFill>
            <a:srgbClr val="DEE0E3">
              <a:alpha val="100000"/>
            </a:srgbClr>
          </a:solidFill>
          <a:ln w="38100" cap="flat" cmpd="sng">
            <a:solidFill>
              <a:srgbClr val="005A9C">
                <a:alpha val="100000"/>
              </a:srgbClr>
            </a:solidFill>
            <a:prstDash val="solid"/>
            <a:round/>
            <a:headEnd type="none" w="lg" len="lg"/>
            <a:tailEnd type="none" w="lg" len="lg"/>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一、文件出台背景与依据</a:t>
            </a:r>
            <a:endParaRPr lang="en-US" sz="1100"/>
          </a:p>
        </p:txBody>
      </p:sp>
      <p:sp>
        <p:nvSpPr>
          <p:cNvPr id="3" name="AutoShape 3"/>
          <p:cNvSpPr/>
          <p:nvPr>
            <p:custDataLst>
              <p:tags r:id="rId1"/>
            </p:custDataLst>
          </p:nvPr>
        </p:nvSpPr>
        <p:spPr>
          <a:xfrm>
            <a:off x="762000" y="2032000"/>
            <a:ext cx="5143500" cy="4064000"/>
          </a:xfrm>
          <a:prstGeom prst="roundRect">
            <a:avLst>
              <a:gd name="adj" fmla="val 3125"/>
            </a:avLst>
          </a:prstGeom>
          <a:solidFill>
            <a:srgbClr val="FFFFFF">
              <a:alpha val="90000"/>
            </a:srgbClr>
          </a:solidFill>
          <a:ln w="12700" cap="flat" cmpd="sng">
            <a:solidFill>
              <a:srgbClr val="E0E0E0">
                <a:alpha val="100000"/>
              </a:srgbClr>
            </a:solidFill>
            <a:prstDash val="solid"/>
            <a:round/>
          </a:ln>
          <a:effectLst>
            <a:outerShdw blurRad="127000" dist="50800" dir="2700000" algn="tl" rotWithShape="0">
              <a:srgbClr val="005A9C">
                <a:alpha val="15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9500" y="2349500"/>
            <a:ext cx="406400" cy="406400"/>
          </a:xfrm>
          <a:prstGeom prst="rect">
            <a:avLst/>
          </a:prstGeom>
        </p:spPr>
      </p:pic>
      <p:sp>
        <p:nvSpPr>
          <p:cNvPr id="5" name="AutoShape 5"/>
          <p:cNvSpPr/>
          <p:nvPr>
            <p:custDataLst>
              <p:tags r:id="rId5"/>
            </p:custDataLst>
          </p:nvPr>
        </p:nvSpPr>
        <p:spPr>
          <a:xfrm>
            <a:off x="1587500" y="2349500"/>
            <a:ext cx="4064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出台背景</a:t>
            </a:r>
            <a:endParaRPr lang="en-US" sz="1100"/>
          </a:p>
        </p:txBody>
      </p:sp>
      <p:cxnSp>
        <p:nvCxnSpPr>
          <p:cNvPr id="6" name="Connector 6"/>
          <p:cNvCxnSpPr/>
          <p:nvPr>
            <p:custDataLst>
              <p:tags r:id="rId6"/>
            </p:custDataLst>
          </p:nvPr>
        </p:nvCxnSpPr>
        <p:spPr>
          <a:xfrm rot="-9683">
            <a:off x="1079509" y="2851150"/>
            <a:ext cx="4508500" cy="12700"/>
          </a:xfrm>
          <a:prstGeom prst="straightConnector1">
            <a:avLst/>
          </a:prstGeom>
          <a:solidFill>
            <a:srgbClr val="DEE0E3">
              <a:alpha val="100000"/>
            </a:srgbClr>
          </a:solidFill>
          <a:ln w="12700" cap="flat" cmpd="sng">
            <a:solidFill>
              <a:srgbClr val="E0E0E0">
                <a:alpha val="100000"/>
              </a:srgbClr>
            </a:solidFill>
            <a:prstDash val="solid"/>
            <a:round/>
            <a:headEnd type="none" w="med" len="med"/>
            <a:tailEnd type="none" w="med" len="med"/>
          </a:ln>
        </p:spPr>
      </p:cxnSp>
      <p:sp>
        <p:nvSpPr>
          <p:cNvPr id="7" name="AutoShape 7"/>
          <p:cNvSpPr/>
          <p:nvPr>
            <p:custDataLst>
              <p:tags r:id="rId7"/>
            </p:custDataLst>
          </p:nvPr>
        </p:nvSpPr>
        <p:spPr>
          <a:xfrm>
            <a:off x="1079500" y="2984500"/>
            <a:ext cx="4508500" cy="279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本《实施意见》旨在进一步健全绥棱县城镇住房保障体系，切实解决低收入家庭、新就业职工及外来务工人员的住房困难问题。</a:t>
            </a:r>
            <a:endParaRPr lang="en-US" sz="1800"/>
          </a:p>
        </p:txBody>
      </p:sp>
      <p:sp>
        <p:nvSpPr>
          <p:cNvPr id="8" name="AutoShape 8"/>
          <p:cNvSpPr/>
          <p:nvPr>
            <p:custDataLst>
              <p:tags r:id="rId8"/>
            </p:custDataLst>
          </p:nvPr>
        </p:nvSpPr>
        <p:spPr>
          <a:xfrm>
            <a:off x="6286500" y="2032000"/>
            <a:ext cx="5143500" cy="4064000"/>
          </a:xfrm>
          <a:prstGeom prst="roundRect">
            <a:avLst>
              <a:gd name="adj" fmla="val 3125"/>
            </a:avLst>
          </a:prstGeom>
          <a:solidFill>
            <a:srgbClr val="FFFFFF">
              <a:alpha val="90000"/>
            </a:srgbClr>
          </a:solidFill>
          <a:ln w="12700" cap="flat" cmpd="sng">
            <a:solidFill>
              <a:srgbClr val="E0E0E0">
                <a:alpha val="100000"/>
              </a:srgbClr>
            </a:solidFill>
            <a:prstDash val="solid"/>
            <a:round/>
          </a:ln>
          <a:effectLst>
            <a:outerShdw blurRad="127000" dist="50800" dir="2700000" algn="tl" rotWithShape="0">
              <a:srgbClr val="005A9C">
                <a:alpha val="1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custDataLst>
              <p:tags r:id="rId9"/>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04000" y="2349500"/>
            <a:ext cx="406400" cy="406400"/>
          </a:xfrm>
          <a:prstGeom prst="rect">
            <a:avLst/>
          </a:prstGeom>
        </p:spPr>
      </p:pic>
      <p:sp>
        <p:nvSpPr>
          <p:cNvPr id="10" name="AutoShape 10"/>
          <p:cNvSpPr/>
          <p:nvPr>
            <p:custDataLst>
              <p:tags r:id="rId12"/>
            </p:custDataLst>
          </p:nvPr>
        </p:nvSpPr>
        <p:spPr>
          <a:xfrm>
            <a:off x="7112000" y="2349500"/>
            <a:ext cx="4064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制定依据</a:t>
            </a:r>
            <a:endParaRPr lang="en-US" sz="1100"/>
          </a:p>
        </p:txBody>
      </p:sp>
      <p:cxnSp>
        <p:nvCxnSpPr>
          <p:cNvPr id="11" name="Connector 11"/>
          <p:cNvCxnSpPr/>
          <p:nvPr>
            <p:custDataLst>
              <p:tags r:id="rId13"/>
            </p:custDataLst>
          </p:nvPr>
        </p:nvCxnSpPr>
        <p:spPr>
          <a:xfrm rot="-9683">
            <a:off x="6604009" y="2851150"/>
            <a:ext cx="4508500" cy="12700"/>
          </a:xfrm>
          <a:prstGeom prst="straightConnector1">
            <a:avLst/>
          </a:prstGeom>
          <a:solidFill>
            <a:srgbClr val="DEE0E3">
              <a:alpha val="100000"/>
            </a:srgbClr>
          </a:solidFill>
          <a:ln w="12700" cap="flat" cmpd="sng">
            <a:solidFill>
              <a:srgbClr val="E0E0E0">
                <a:alpha val="100000"/>
              </a:srgbClr>
            </a:solidFill>
            <a:prstDash val="solid"/>
            <a:round/>
            <a:headEnd type="none" w="med" len="med"/>
            <a:tailEnd type="none" w="med" len="med"/>
          </a:ln>
        </p:spPr>
      </p:cxnSp>
      <p:sp>
        <p:nvSpPr>
          <p:cNvPr id="12" name="AutoShape 12"/>
          <p:cNvSpPr/>
          <p:nvPr>
            <p:custDataLst>
              <p:tags r:id="rId14"/>
            </p:custDataLst>
          </p:nvPr>
        </p:nvSpPr>
        <p:spPr>
          <a:xfrm>
            <a:off x="6604000" y="2984500"/>
            <a:ext cx="4508500" cy="2794000"/>
          </a:xfrm>
          <a:prstGeom prst="rect">
            <a:avLst/>
          </a:prstGeom>
          <a:noFill/>
          <a:ln w="12700" cap="flat" cmpd="sng">
            <a:noFill/>
            <a:prstDash val="solid"/>
            <a:round/>
          </a:ln>
        </p:spPr>
        <p:txBody>
          <a:bodyPr vert="horz" wrap="square" lIns="0" tIns="0" rIns="0" bIns="0" rtlCol="0" anchor="ctr" anchorCtr="0"/>
          <a:lstStyle/>
          <a:p>
            <a:pPr marL="203200" indent="-203200" algn="l">
              <a:lnSpc>
                <a:spcPct val="125000"/>
              </a:lnSpc>
              <a:buClr>
                <a:srgbClr val="333333"/>
              </a:buClr>
              <a:buChar char="•"/>
              <a:defRPr/>
            </a:pP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《公共租赁住房管理办法》</a:t>
            </a:r>
            <a:endParaRPr lang="en-US" sz="1100"/>
          </a:p>
          <a:p>
            <a:pPr marL="203200" indent="-203200" algn="l">
              <a:lnSpc>
                <a:spcPct val="125000"/>
              </a:lnSpc>
              <a:buClr>
                <a:srgbClr val="333333"/>
              </a:buClr>
              <a:buChar char="•"/>
            </a:pP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《黑龙江省廉租住房保障办法》</a:t>
            </a:r>
            <a:endPar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a:p>
            <a:pPr marL="203200" indent="-203200" algn="l">
              <a:lnSpc>
                <a:spcPct val="125000"/>
              </a:lnSpc>
              <a:buClr>
                <a:srgbClr val="333333"/>
              </a:buClr>
              <a:buChar char="•"/>
            </a:pP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《黑龙江省城镇公共租赁住房实物配租和租赁补贴管理办法》</a:t>
            </a:r>
            <a:endPar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a:p>
            <a:pPr indent="0" algn="l">
              <a:lnSpc>
                <a:spcPct val="125000"/>
              </a:lnSpc>
            </a:pP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结合绥棱县实际情况，对原有的保障政策进行了细化和明确。</a:t>
            </a:r>
            <a:endPar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2032000"/>
            <a:ext cx="12192000" cy="152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8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02</a:t>
            </a:r>
            <a:endParaRPr lang="en-US" sz="1100"/>
          </a:p>
        </p:txBody>
      </p:sp>
      <p:sp>
        <p:nvSpPr>
          <p:cNvPr id="3" name="AutoShape 3"/>
          <p:cNvSpPr/>
          <p:nvPr/>
        </p:nvSpPr>
        <p:spPr>
          <a:xfrm>
            <a:off x="0" y="3556000"/>
            <a:ext cx="12192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a:solidFill>
                  <a:schemeClr val="tx1"/>
                </a:solidFill>
                <a:latin typeface="Noto Sans SC" panose="020B0500000000000000" charset="-122"/>
                <a:ea typeface="Noto Sans SC" panose="020B0500000000000000" charset="-122"/>
                <a:cs typeface="Noto Sans SC" panose="020B0500000000000000" charset="-122"/>
                <a:sym typeface="Noto Sans SC" panose="020B0500000000000000" charset="-122"/>
              </a:rPr>
              <a:t>租赁住房补贴</a:t>
            </a:r>
            <a:r>
              <a:rPr lang="zh-CN" altLang="en-US" sz="2800" b="1">
                <a:solidFill>
                  <a:schemeClr val="tx1"/>
                </a:solidFill>
                <a:latin typeface="Noto Sans SC" panose="020B0500000000000000" charset="-122"/>
                <a:ea typeface="Noto Sans SC" panose="020B0500000000000000" charset="-122"/>
                <a:cs typeface="Noto Sans SC" panose="020B0500000000000000" charset="-122"/>
                <a:sym typeface="Noto Sans SC" panose="020B0500000000000000" charset="-122"/>
              </a:rPr>
              <a:t>与实物</a:t>
            </a:r>
            <a:r>
              <a:rPr lang="zh-CN" altLang="en-US" sz="2800" b="1">
                <a:solidFill>
                  <a:schemeClr val="tx1"/>
                </a:solidFill>
                <a:latin typeface="Noto Sans SC" panose="020B0500000000000000" charset="-122"/>
                <a:ea typeface="Noto Sans SC" panose="020B0500000000000000" charset="-122"/>
                <a:cs typeface="Noto Sans SC" panose="020B0500000000000000" charset="-122"/>
                <a:sym typeface="Noto Sans SC" panose="020B0500000000000000" charset="-122"/>
              </a:rPr>
              <a:t>配租</a:t>
            </a:r>
            <a:endParaRPr lang="zh-CN" altLang="en-US" sz="2800" b="1">
              <a:solidFill>
                <a:schemeClr val="tx1"/>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p:txBody>
      </p:sp>
      <p:cxnSp>
        <p:nvCxnSpPr>
          <p:cNvPr id="4" name="Connector 4"/>
          <p:cNvCxnSpPr/>
          <p:nvPr/>
        </p:nvCxnSpPr>
        <p:spPr>
          <a:xfrm rot="-42969">
            <a:off x="5588040" y="4438650"/>
            <a:ext cx="1016000" cy="12700"/>
          </a:xfrm>
          <a:prstGeom prst="straightConnector1">
            <a:avLst/>
          </a:prstGeom>
          <a:solidFill>
            <a:srgbClr val="DEE0E3">
              <a:alpha val="100000"/>
            </a:srgbClr>
          </a:solidFill>
          <a:ln w="38100" cap="flat" cmpd="sng">
            <a:solidFill>
              <a:srgbClr val="005A9C">
                <a:alpha val="100000"/>
              </a:srgbClr>
            </a:solidFill>
            <a:prstDash val="solid"/>
            <a:round/>
            <a:headEnd type="none" w="lg" len="lg"/>
            <a:tailEnd type="none" w="lg" len="lg"/>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租赁住房补贴 - 保障范围与申请条件</a:t>
            </a:r>
            <a:endParaRPr lang="en-US" sz="1100"/>
          </a:p>
        </p:txBody>
      </p:sp>
      <p:sp>
        <p:nvSpPr>
          <p:cNvPr id="3" name="AutoShape 3"/>
          <p:cNvSpPr/>
          <p:nvPr/>
        </p:nvSpPr>
        <p:spPr>
          <a:xfrm>
            <a:off x="762000" y="1905000"/>
            <a:ext cx="5143500" cy="4318000"/>
          </a:xfrm>
          <a:prstGeom prst="roundRect">
            <a:avLst>
              <a:gd name="adj" fmla="val 2941"/>
            </a:avLst>
          </a:prstGeom>
          <a:solidFill>
            <a:srgbClr val="FFFFFF">
              <a:alpha val="90000"/>
            </a:srgbClr>
          </a:solidFill>
          <a:ln w="12700" cap="flat" cmpd="sng">
            <a:solidFill>
              <a:srgbClr val="005A9C">
                <a:alpha val="20000"/>
              </a:srgbClr>
            </a:solidFill>
            <a:prstDash val="solid"/>
            <a:round/>
          </a:ln>
          <a:effectLst>
            <a:outerShdw blurRad="127000" dist="50800" dir="2700000" algn="tl" rotWithShape="0">
              <a:srgbClr val="000000">
                <a:alpha val="10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2"/>
          <a:srcRect/>
          <a:stretch>
            <a:fillRect/>
          </a:stretch>
        </p:blipFill>
        <p:spPr>
          <a:xfrm>
            <a:off x="1016000" y="2095500"/>
            <a:ext cx="406400" cy="406400"/>
          </a:xfrm>
          <a:prstGeom prst="rect">
            <a:avLst/>
          </a:prstGeom>
          <a:noFill/>
          <a:ln w="25400" cap="flat" cmpd="sng">
            <a:noFill/>
            <a:prstDash val="solid"/>
            <a:round/>
          </a:ln>
        </p:spPr>
      </p:pic>
      <p:sp>
        <p:nvSpPr>
          <p:cNvPr id="5" name="AutoShape 5"/>
          <p:cNvSpPr/>
          <p:nvPr/>
        </p:nvSpPr>
        <p:spPr>
          <a:xfrm>
            <a:off x="1524000" y="2057400"/>
            <a:ext cx="3810000" cy="482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保障范围</a:t>
            </a:r>
            <a:endParaRPr lang="en-US" sz="1100"/>
          </a:p>
        </p:txBody>
      </p:sp>
      <p:cxnSp>
        <p:nvCxnSpPr>
          <p:cNvPr id="6" name="Connector 6"/>
          <p:cNvCxnSpPr/>
          <p:nvPr/>
        </p:nvCxnSpPr>
        <p:spPr>
          <a:xfrm rot="-9418">
            <a:off x="1016009" y="2597150"/>
            <a:ext cx="4635500" cy="12700"/>
          </a:xfrm>
          <a:prstGeom prst="straightConnector1">
            <a:avLst/>
          </a:prstGeom>
          <a:solidFill>
            <a:srgbClr val="DEE0E3">
              <a:alpha val="100000"/>
            </a:srgbClr>
          </a:solidFill>
          <a:ln w="12700" cap="flat" cmpd="sng">
            <a:solidFill>
              <a:srgbClr val="DCDCDC">
                <a:alpha val="100000"/>
              </a:srgbClr>
            </a:solidFill>
            <a:prstDash val="solid"/>
            <a:round/>
            <a:headEnd type="none" w="med" len="med"/>
            <a:tailEnd type="none" w="med" len="med"/>
          </a:ln>
        </p:spPr>
      </p:cxn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2794000"/>
            <a:ext cx="304800" cy="304800"/>
          </a:xfrm>
          <a:prstGeom prst="rect">
            <a:avLst/>
          </a:prstGeom>
        </p:spPr>
      </p:pic>
      <p:sp>
        <p:nvSpPr>
          <p:cNvPr id="8" name="AutoShape 8"/>
          <p:cNvSpPr/>
          <p:nvPr/>
        </p:nvSpPr>
        <p:spPr>
          <a:xfrm>
            <a:off x="1397000" y="2768600"/>
            <a:ext cx="42545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城镇户籍家庭</a:t>
            </a:r>
            <a:endParaRPr lang="en-US" sz="1100"/>
          </a:p>
          <a:p>
            <a:pPr indent="0" algn="l">
              <a:lnSpc>
                <a:spcPct val="125000"/>
              </a:lnSpc>
            </a:pPr>
            <a:r>
              <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rPr>
              <a:t>户籍需在绥棱县原城区即7个指定社区范围内。</a:t>
            </a:r>
            <a:endPar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3619500"/>
            <a:ext cx="304800" cy="304800"/>
          </a:xfrm>
          <a:prstGeom prst="rect">
            <a:avLst/>
          </a:prstGeom>
        </p:spPr>
      </p:pic>
      <p:sp>
        <p:nvSpPr>
          <p:cNvPr id="10" name="AutoShape 10"/>
          <p:cNvSpPr/>
          <p:nvPr/>
        </p:nvSpPr>
        <p:spPr>
          <a:xfrm>
            <a:off x="1397000" y="3594100"/>
            <a:ext cx="42545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新就业职工</a:t>
            </a:r>
            <a:endParaRPr lang="en-US" sz="1100"/>
          </a:p>
          <a:p>
            <a:pPr indent="0" algn="l">
              <a:lnSpc>
                <a:spcPct val="125000"/>
              </a:lnSpc>
            </a:pPr>
            <a:r>
              <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rPr>
              <a:t>在本地工作的无房新毕业生或工作不满5年的职工。</a:t>
            </a:r>
            <a:endPar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4445000"/>
            <a:ext cx="304800" cy="304800"/>
          </a:xfrm>
          <a:prstGeom prst="rect">
            <a:avLst/>
          </a:prstGeom>
        </p:spPr>
      </p:pic>
      <p:sp>
        <p:nvSpPr>
          <p:cNvPr id="12" name="AutoShape 12"/>
          <p:cNvSpPr/>
          <p:nvPr/>
        </p:nvSpPr>
        <p:spPr>
          <a:xfrm>
            <a:off x="1397000" y="4419600"/>
            <a:ext cx="42545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外来务工人员</a:t>
            </a:r>
            <a:endParaRPr lang="en-US" sz="1100"/>
          </a:p>
          <a:p>
            <a:pPr indent="0" algn="l">
              <a:lnSpc>
                <a:spcPct val="125000"/>
              </a:lnSpc>
            </a:pPr>
            <a:r>
              <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rPr>
              <a:t>持有本县居住证，在本地稳定就业并缴纳社保的人员。</a:t>
            </a:r>
            <a:endPar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p:txBody>
      </p:sp>
      <p:sp>
        <p:nvSpPr>
          <p:cNvPr id="13" name="AutoShape 13"/>
          <p:cNvSpPr/>
          <p:nvPr/>
        </p:nvSpPr>
        <p:spPr>
          <a:xfrm>
            <a:off x="6286500" y="1905000"/>
            <a:ext cx="5143500" cy="4318000"/>
          </a:xfrm>
          <a:prstGeom prst="roundRect">
            <a:avLst>
              <a:gd name="adj" fmla="val 2941"/>
            </a:avLst>
          </a:prstGeom>
          <a:solidFill>
            <a:srgbClr val="FFFFFF">
              <a:alpha val="90000"/>
            </a:srgbClr>
          </a:solidFill>
          <a:ln w="12700" cap="flat" cmpd="sng">
            <a:solidFill>
              <a:srgbClr val="005A9C">
                <a:alpha val="20000"/>
              </a:srgbClr>
            </a:solidFill>
            <a:prstDash val="solid"/>
            <a:round/>
          </a:ln>
          <a:effectLst>
            <a:outerShdw blurRad="127000" dist="50800" dir="2700000" algn="tl" rotWithShape="0">
              <a:srgbClr val="000000">
                <a:alpha val="10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9"/>
          <a:srcRect/>
          <a:stretch>
            <a:fillRect/>
          </a:stretch>
        </p:blipFill>
        <p:spPr>
          <a:xfrm>
            <a:off x="6540500" y="2095500"/>
            <a:ext cx="406400" cy="406400"/>
          </a:xfrm>
          <a:prstGeom prst="rect">
            <a:avLst/>
          </a:prstGeom>
          <a:noFill/>
          <a:ln w="25400" cap="flat" cmpd="sng">
            <a:noFill/>
            <a:prstDash val="solid"/>
            <a:round/>
          </a:ln>
        </p:spPr>
      </p:pic>
      <p:sp>
        <p:nvSpPr>
          <p:cNvPr id="15" name="AutoShape 15"/>
          <p:cNvSpPr/>
          <p:nvPr/>
        </p:nvSpPr>
        <p:spPr>
          <a:xfrm>
            <a:off x="7048500" y="2057400"/>
            <a:ext cx="3810000" cy="482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申请条件</a:t>
            </a:r>
            <a:endParaRPr lang="en-US" sz="1100"/>
          </a:p>
        </p:txBody>
      </p:sp>
      <p:cxnSp>
        <p:nvCxnSpPr>
          <p:cNvPr id="16" name="Connector 16"/>
          <p:cNvCxnSpPr/>
          <p:nvPr/>
        </p:nvCxnSpPr>
        <p:spPr>
          <a:xfrm rot="-9418">
            <a:off x="6540509" y="2597150"/>
            <a:ext cx="4635500" cy="12700"/>
          </a:xfrm>
          <a:prstGeom prst="straightConnector1">
            <a:avLst/>
          </a:prstGeom>
          <a:solidFill>
            <a:srgbClr val="DEE0E3">
              <a:alpha val="100000"/>
            </a:srgbClr>
          </a:solidFill>
          <a:ln w="12700" cap="flat" cmpd="sng">
            <a:solidFill>
              <a:srgbClr val="DCDCDC">
                <a:alpha val="100000"/>
              </a:srgbClr>
            </a:solidFill>
            <a:prstDash val="solid"/>
            <a:round/>
            <a:headEnd type="none" w="med" len="med"/>
            <a:tailEnd type="none" w="med" len="med"/>
          </a:ln>
        </p:spPr>
      </p:cxnSp>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0500" y="2794000"/>
            <a:ext cx="304800" cy="304800"/>
          </a:xfrm>
          <a:prstGeom prst="rect">
            <a:avLst/>
          </a:prstGeom>
        </p:spPr>
      </p:pic>
      <p:sp>
        <p:nvSpPr>
          <p:cNvPr id="18" name="AutoShape 18"/>
          <p:cNvSpPr/>
          <p:nvPr/>
        </p:nvSpPr>
        <p:spPr>
          <a:xfrm>
            <a:off x="6921500" y="2768600"/>
            <a:ext cx="42545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住房状况</a:t>
            </a:r>
            <a:endParaRPr lang="en-US" sz="1100"/>
          </a:p>
          <a:p>
            <a:pPr indent="0" algn="l">
              <a:lnSpc>
                <a:spcPct val="125000"/>
              </a:lnSpc>
            </a:pPr>
            <a:r>
              <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rPr>
              <a:t>无房户或危房户，且未享受其他形式住房保障。</a:t>
            </a:r>
            <a:endPar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p:txBody>
      </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40500" y="3492500"/>
            <a:ext cx="304800" cy="304800"/>
          </a:xfrm>
          <a:prstGeom prst="rect">
            <a:avLst/>
          </a:prstGeom>
        </p:spPr>
      </p:pic>
      <p:sp>
        <p:nvSpPr>
          <p:cNvPr id="20" name="AutoShape 20"/>
          <p:cNvSpPr/>
          <p:nvPr/>
        </p:nvSpPr>
        <p:spPr>
          <a:xfrm>
            <a:off x="6921500" y="3467100"/>
            <a:ext cx="42545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财产状况</a:t>
            </a:r>
            <a:endParaRPr lang="en-US" sz="1100"/>
          </a:p>
          <a:p>
            <a:pPr indent="0" algn="l">
              <a:lnSpc>
                <a:spcPct val="125000"/>
              </a:lnSpc>
            </a:pPr>
            <a:r>
              <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rPr>
              <a:t>县域内无不动产登记信息；车辆及工商注册有限制。</a:t>
            </a:r>
            <a:endPar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p:txBody>
      </p:sp>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40500" y="4191000"/>
            <a:ext cx="304800" cy="304800"/>
          </a:xfrm>
          <a:prstGeom prst="rect">
            <a:avLst/>
          </a:prstGeom>
        </p:spPr>
      </p:pic>
      <p:sp>
        <p:nvSpPr>
          <p:cNvPr id="22" name="AutoShape 22"/>
          <p:cNvSpPr/>
          <p:nvPr/>
        </p:nvSpPr>
        <p:spPr>
          <a:xfrm>
            <a:off x="6921500" y="4165600"/>
            <a:ext cx="42545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收入状况</a:t>
            </a:r>
            <a:endParaRPr lang="en-US" sz="1100"/>
          </a:p>
          <a:p>
            <a:pPr indent="0" algn="l">
              <a:lnSpc>
                <a:spcPct val="125000"/>
              </a:lnSpc>
            </a:pPr>
            <a:r>
              <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rPr>
              <a:t>收入低于规定标准（低保或中等偏下收入家庭）。</a:t>
            </a:r>
            <a:endPar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p:txBody>
      </p:sp>
      <p:pic>
        <p:nvPicPr>
          <p:cNvPr id="23" name="Picture 2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40500" y="4889500"/>
            <a:ext cx="304800" cy="304800"/>
          </a:xfrm>
          <a:prstGeom prst="rect">
            <a:avLst/>
          </a:prstGeom>
        </p:spPr>
      </p:pic>
      <p:sp>
        <p:nvSpPr>
          <p:cNvPr id="24" name="AutoShape 24"/>
          <p:cNvSpPr/>
          <p:nvPr/>
        </p:nvSpPr>
        <p:spPr>
          <a:xfrm>
            <a:off x="6921500" y="4864100"/>
            <a:ext cx="42545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就业状况</a:t>
            </a:r>
            <a:endParaRPr lang="en-US" sz="1100"/>
          </a:p>
          <a:p>
            <a:pPr indent="0" algn="l">
              <a:lnSpc>
                <a:spcPct val="125000"/>
              </a:lnSpc>
            </a:pPr>
            <a:r>
              <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rPr>
              <a:t>需提供有效的劳动合同和社会保险缴纳证明。</a:t>
            </a:r>
            <a:endParaRPr lang="en-US" sz="14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租赁住房补贴 - 保障标准</a:t>
            </a:r>
            <a:endParaRPr lang="en-US" sz="1100"/>
          </a:p>
        </p:txBody>
      </p:sp>
      <p:sp>
        <p:nvSpPr>
          <p:cNvPr id="3" name="AutoShape 3"/>
          <p:cNvSpPr/>
          <p:nvPr/>
        </p:nvSpPr>
        <p:spPr>
          <a:xfrm>
            <a:off x="762000" y="2032000"/>
            <a:ext cx="5080000" cy="3810000"/>
          </a:xfrm>
          <a:prstGeom prst="roundRect">
            <a:avLst>
              <a:gd name="adj" fmla="val 3333"/>
            </a:avLst>
          </a:prstGeom>
          <a:solidFill>
            <a:srgbClr val="FFFFFF">
              <a:alpha val="90000"/>
            </a:srgbClr>
          </a:solidFill>
          <a:ln w="12700" cap="flat" cmpd="sng">
            <a:solidFill>
              <a:srgbClr val="005A9C">
                <a:alpha val="20000"/>
              </a:srgbClr>
            </a:solidFill>
            <a:prstDash val="solid"/>
            <a:round/>
          </a:ln>
          <a:effectLst>
            <a:outerShdw blurRad="127000" dist="50800" dir="2700000" algn="tl" rotWithShape="0">
              <a:srgbClr val="000000">
                <a:alpha val="10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2286000"/>
            <a:ext cx="355600" cy="355600"/>
          </a:xfrm>
          <a:prstGeom prst="rect">
            <a:avLst/>
          </a:prstGeom>
        </p:spPr>
      </p:pic>
      <p:sp>
        <p:nvSpPr>
          <p:cNvPr id="5" name="AutoShape 5"/>
          <p:cNvSpPr/>
          <p:nvPr/>
        </p:nvSpPr>
        <p:spPr>
          <a:xfrm>
            <a:off x="1524000" y="2260600"/>
            <a:ext cx="3810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补贴面积标准 (按家庭人口)</a:t>
            </a:r>
            <a:endParaRPr lang="en-US" sz="1100"/>
          </a:p>
        </p:txBody>
      </p:sp>
      <p:cxnSp>
        <p:nvCxnSpPr>
          <p:cNvPr id="6" name="Connector 6"/>
          <p:cNvCxnSpPr/>
          <p:nvPr/>
        </p:nvCxnSpPr>
        <p:spPr>
          <a:xfrm rot="-9766">
            <a:off x="1066809" y="2736850"/>
            <a:ext cx="4470400" cy="12700"/>
          </a:xfrm>
          <a:prstGeom prst="straightConnector1">
            <a:avLst/>
          </a:prstGeom>
          <a:solidFill>
            <a:srgbClr val="DEE0E3">
              <a:alpha val="100000"/>
            </a:srgbClr>
          </a:solidFill>
          <a:ln w="12700" cap="flat" cmpd="sng">
            <a:solidFill>
              <a:srgbClr val="005A9C">
                <a:alpha val="20000"/>
              </a:srgbClr>
            </a:solidFill>
            <a:prstDash val="solid"/>
            <a:round/>
            <a:headEnd type="none" w="med" len="med"/>
            <a:tailEnd type="none" w="med" len="med"/>
          </a:ln>
        </p:spPr>
      </p:cxn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2997200"/>
            <a:ext cx="304800" cy="304800"/>
          </a:xfrm>
          <a:prstGeom prst="rect">
            <a:avLst/>
          </a:prstGeom>
        </p:spPr>
      </p:pic>
      <p:sp>
        <p:nvSpPr>
          <p:cNvPr id="8" name="AutoShape 8"/>
          <p:cNvSpPr/>
          <p:nvPr/>
        </p:nvSpPr>
        <p:spPr>
          <a:xfrm>
            <a:off x="1473200" y="2971800"/>
            <a:ext cx="1905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1人户</a:t>
            </a:r>
            <a:endParaRPr lang="en-US" sz="1100"/>
          </a:p>
        </p:txBody>
      </p:sp>
      <p:sp>
        <p:nvSpPr>
          <p:cNvPr id="9" name="AutoShape 9"/>
          <p:cNvSpPr/>
          <p:nvPr/>
        </p:nvSpPr>
        <p:spPr>
          <a:xfrm>
            <a:off x="3556000" y="2946400"/>
            <a:ext cx="2032000" cy="406400"/>
          </a:xfrm>
          <a:prstGeom prst="rect">
            <a:avLst/>
          </a:prstGeom>
          <a:noFill/>
          <a:ln w="12700" cap="flat" cmpd="sng">
            <a:noFill/>
            <a:prstDash val="solid"/>
            <a:round/>
          </a:ln>
        </p:spPr>
        <p:txBody>
          <a:bodyPr vert="horz" wrap="square" lIns="0" tIns="0" rIns="0" bIns="0" rtlCol="0" anchor="ctr" anchorCtr="0"/>
          <a:lstStyle/>
          <a:p>
            <a:pPr indent="0" algn="r">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27 ㎡</a:t>
            </a:r>
            <a:endParaRPr lang="en-US" sz="1100"/>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6800" y="3454400"/>
            <a:ext cx="304800" cy="304800"/>
          </a:xfrm>
          <a:prstGeom prst="rect">
            <a:avLst/>
          </a:prstGeom>
        </p:spPr>
      </p:pic>
      <p:sp>
        <p:nvSpPr>
          <p:cNvPr id="11" name="AutoShape 11"/>
          <p:cNvSpPr/>
          <p:nvPr/>
        </p:nvSpPr>
        <p:spPr>
          <a:xfrm>
            <a:off x="1473200" y="3429000"/>
            <a:ext cx="1905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2人户</a:t>
            </a:r>
            <a:endParaRPr lang="en-US" sz="1100"/>
          </a:p>
        </p:txBody>
      </p:sp>
      <p:sp>
        <p:nvSpPr>
          <p:cNvPr id="12" name="AutoShape 12"/>
          <p:cNvSpPr/>
          <p:nvPr/>
        </p:nvSpPr>
        <p:spPr>
          <a:xfrm>
            <a:off x="3556000" y="3403600"/>
            <a:ext cx="2032000" cy="406400"/>
          </a:xfrm>
          <a:prstGeom prst="rect">
            <a:avLst/>
          </a:prstGeom>
          <a:noFill/>
          <a:ln w="12700" cap="flat" cmpd="sng">
            <a:noFill/>
            <a:prstDash val="solid"/>
            <a:round/>
          </a:ln>
        </p:spPr>
        <p:txBody>
          <a:bodyPr vert="horz" wrap="square" lIns="0" tIns="0" rIns="0" bIns="0" rtlCol="0" anchor="ctr" anchorCtr="0"/>
          <a:lstStyle/>
          <a:p>
            <a:pPr indent="0" algn="r">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36 ㎡</a:t>
            </a:r>
            <a:endParaRPr lang="en-US" sz="1100"/>
          </a:p>
        </p:txBody>
      </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6800" y="3911600"/>
            <a:ext cx="304800" cy="304800"/>
          </a:xfrm>
          <a:prstGeom prst="rect">
            <a:avLst/>
          </a:prstGeom>
        </p:spPr>
      </p:pic>
      <p:sp>
        <p:nvSpPr>
          <p:cNvPr id="14" name="AutoShape 14"/>
          <p:cNvSpPr/>
          <p:nvPr/>
        </p:nvSpPr>
        <p:spPr>
          <a:xfrm>
            <a:off x="1473200" y="3886200"/>
            <a:ext cx="1905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3人户</a:t>
            </a:r>
            <a:endParaRPr lang="en-US" sz="1100"/>
          </a:p>
        </p:txBody>
      </p:sp>
      <p:sp>
        <p:nvSpPr>
          <p:cNvPr id="15" name="AutoShape 15"/>
          <p:cNvSpPr/>
          <p:nvPr/>
        </p:nvSpPr>
        <p:spPr>
          <a:xfrm>
            <a:off x="3556000" y="3860800"/>
            <a:ext cx="2032000" cy="406400"/>
          </a:xfrm>
          <a:prstGeom prst="rect">
            <a:avLst/>
          </a:prstGeom>
          <a:noFill/>
          <a:ln w="12700" cap="flat" cmpd="sng">
            <a:noFill/>
            <a:prstDash val="solid"/>
            <a:round/>
          </a:ln>
        </p:spPr>
        <p:txBody>
          <a:bodyPr vert="horz" wrap="square" lIns="0" tIns="0" rIns="0" bIns="0" rtlCol="0" anchor="ctr" anchorCtr="0"/>
          <a:lstStyle/>
          <a:p>
            <a:pPr indent="0" algn="r">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45 ㎡</a:t>
            </a:r>
            <a:endParaRPr lang="en-US" sz="1100"/>
          </a:p>
        </p:txBody>
      </p:sp>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6800" y="4368800"/>
            <a:ext cx="304800" cy="304800"/>
          </a:xfrm>
          <a:prstGeom prst="rect">
            <a:avLst/>
          </a:prstGeom>
        </p:spPr>
      </p:pic>
      <p:sp>
        <p:nvSpPr>
          <p:cNvPr id="17" name="AutoShape 17"/>
          <p:cNvSpPr/>
          <p:nvPr/>
        </p:nvSpPr>
        <p:spPr>
          <a:xfrm>
            <a:off x="1473200" y="4343400"/>
            <a:ext cx="1905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4人及以上户</a:t>
            </a:r>
            <a:endParaRPr lang="en-US" sz="1100"/>
          </a:p>
        </p:txBody>
      </p:sp>
      <p:sp>
        <p:nvSpPr>
          <p:cNvPr id="18" name="AutoShape 18"/>
          <p:cNvSpPr/>
          <p:nvPr/>
        </p:nvSpPr>
        <p:spPr>
          <a:xfrm>
            <a:off x="3556000" y="4318000"/>
            <a:ext cx="2032000" cy="406400"/>
          </a:xfrm>
          <a:prstGeom prst="rect">
            <a:avLst/>
          </a:prstGeom>
          <a:noFill/>
          <a:ln w="12700" cap="flat" cmpd="sng">
            <a:noFill/>
            <a:prstDash val="solid"/>
            <a:round/>
          </a:ln>
        </p:spPr>
        <p:txBody>
          <a:bodyPr vert="horz" wrap="square" lIns="0" tIns="0" rIns="0" bIns="0" rtlCol="0" anchor="ctr" anchorCtr="0"/>
          <a:lstStyle/>
          <a:p>
            <a:pPr indent="0" algn="r">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54 ㎡</a:t>
            </a:r>
            <a:endParaRPr lang="en-US" sz="1100"/>
          </a:p>
        </p:txBody>
      </p:sp>
      <p:sp>
        <p:nvSpPr>
          <p:cNvPr id="19" name="AutoShape 19"/>
          <p:cNvSpPr/>
          <p:nvPr/>
        </p:nvSpPr>
        <p:spPr>
          <a:xfrm>
            <a:off x="6350000" y="2032000"/>
            <a:ext cx="5080000" cy="3810000"/>
          </a:xfrm>
          <a:prstGeom prst="roundRect">
            <a:avLst>
              <a:gd name="adj" fmla="val 3333"/>
            </a:avLst>
          </a:prstGeom>
          <a:solidFill>
            <a:srgbClr val="FFFFFF">
              <a:alpha val="90000"/>
            </a:srgbClr>
          </a:solidFill>
          <a:ln w="12700" cap="flat" cmpd="sng">
            <a:solidFill>
              <a:srgbClr val="005A9C">
                <a:alpha val="20000"/>
              </a:srgbClr>
            </a:solidFill>
            <a:prstDash val="solid"/>
            <a:round/>
          </a:ln>
          <a:effectLst>
            <a:outerShdw blurRad="127000" dist="50800" dir="2700000" algn="tl" rotWithShape="0">
              <a:srgbClr val="000000">
                <a:alpha val="10000"/>
              </a:srgbClr>
            </a:outerShdw>
          </a:effectLst>
        </p:spPr>
        <p:txBody>
          <a:bodyPr vert="horz" wrap="square" lIns="63500" tIns="63500" rIns="63500" bIns="63500" rtlCol="0" anchor="ctr"/>
          <a:lstStyle/>
          <a:p>
            <a:pPr algn="ctr">
              <a:defRPr/>
            </a:pPr>
          </a:p>
        </p:txBody>
      </p:sp>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54800" y="2286000"/>
            <a:ext cx="355600" cy="355600"/>
          </a:xfrm>
          <a:prstGeom prst="rect">
            <a:avLst/>
          </a:prstGeom>
        </p:spPr>
      </p:pic>
      <p:sp>
        <p:nvSpPr>
          <p:cNvPr id="21" name="AutoShape 21"/>
          <p:cNvSpPr/>
          <p:nvPr/>
        </p:nvSpPr>
        <p:spPr>
          <a:xfrm>
            <a:off x="7112000" y="2260600"/>
            <a:ext cx="3810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补贴金额标准 (差异化发放)</a:t>
            </a:r>
            <a:endParaRPr lang="en-US" sz="1100"/>
          </a:p>
        </p:txBody>
      </p:sp>
      <p:cxnSp>
        <p:nvCxnSpPr>
          <p:cNvPr id="22" name="Connector 22"/>
          <p:cNvCxnSpPr/>
          <p:nvPr/>
        </p:nvCxnSpPr>
        <p:spPr>
          <a:xfrm rot="-9766">
            <a:off x="6654809" y="2736850"/>
            <a:ext cx="4470400" cy="12700"/>
          </a:xfrm>
          <a:prstGeom prst="straightConnector1">
            <a:avLst/>
          </a:prstGeom>
          <a:solidFill>
            <a:srgbClr val="DEE0E3">
              <a:alpha val="100000"/>
            </a:srgbClr>
          </a:solidFill>
          <a:ln w="12700" cap="flat" cmpd="sng">
            <a:solidFill>
              <a:srgbClr val="005A9C">
                <a:alpha val="20000"/>
              </a:srgbClr>
            </a:solidFill>
            <a:prstDash val="solid"/>
            <a:round/>
            <a:headEnd type="none" w="med" len="med"/>
            <a:tailEnd type="none" w="med" len="med"/>
          </a:ln>
        </p:spPr>
      </p:cxnSp>
      <p:sp>
        <p:nvSpPr>
          <p:cNvPr id="23" name="AutoShape 23"/>
          <p:cNvSpPr/>
          <p:nvPr/>
        </p:nvSpPr>
        <p:spPr>
          <a:xfrm>
            <a:off x="6654800" y="2997200"/>
            <a:ext cx="4470400" cy="1016000"/>
          </a:xfrm>
          <a:prstGeom prst="roundRect">
            <a:avLst>
              <a:gd name="adj" fmla="val 12500"/>
            </a:avLst>
          </a:prstGeom>
          <a:solidFill>
            <a:srgbClr val="005A9C">
              <a:alpha val="5000"/>
            </a:srgbClr>
          </a:solidFill>
          <a:ln w="25400" cap="flat" cmpd="sng">
            <a:noFill/>
            <a:prstDash val="solid"/>
            <a:round/>
          </a:ln>
        </p:spPr>
        <p:txBody>
          <a:bodyPr vert="horz" wrap="square" lIns="63500" tIns="63500" rIns="63500" bIns="63500" rtlCol="0" anchor="ctr"/>
          <a:lstStyle/>
          <a:p>
            <a:pPr algn="ctr">
              <a:defRPr/>
            </a:pPr>
          </a:p>
        </p:txBody>
      </p:sp>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07200" y="3251200"/>
            <a:ext cx="304800" cy="304800"/>
          </a:xfrm>
          <a:prstGeom prst="rect">
            <a:avLst/>
          </a:prstGeom>
        </p:spPr>
      </p:pic>
      <p:sp>
        <p:nvSpPr>
          <p:cNvPr id="25" name="AutoShape 25"/>
          <p:cNvSpPr/>
          <p:nvPr/>
        </p:nvSpPr>
        <p:spPr>
          <a:xfrm>
            <a:off x="7213600" y="3124200"/>
            <a:ext cx="3683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低保家庭 / 特困人员</a:t>
            </a:r>
            <a:endParaRPr lang="en-US" sz="1100"/>
          </a:p>
        </p:txBody>
      </p:sp>
      <p:sp>
        <p:nvSpPr>
          <p:cNvPr id="26" name="AutoShape 26"/>
          <p:cNvSpPr/>
          <p:nvPr/>
        </p:nvSpPr>
        <p:spPr>
          <a:xfrm>
            <a:off x="7213600" y="3454400"/>
            <a:ext cx="3683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25 元/㎡/季度</a:t>
            </a:r>
            <a:endParaRPr lang="en-US" sz="1100"/>
          </a:p>
        </p:txBody>
      </p:sp>
      <p:sp>
        <p:nvSpPr>
          <p:cNvPr id="27" name="AutoShape 27"/>
          <p:cNvSpPr/>
          <p:nvPr/>
        </p:nvSpPr>
        <p:spPr>
          <a:xfrm>
            <a:off x="6654800" y="4191000"/>
            <a:ext cx="4470400" cy="1016000"/>
          </a:xfrm>
          <a:prstGeom prst="roundRect">
            <a:avLst>
              <a:gd name="adj" fmla="val 12500"/>
            </a:avLst>
          </a:prstGeom>
          <a:solidFill>
            <a:srgbClr val="005A9C">
              <a:alpha val="5000"/>
            </a:srgbClr>
          </a:solidFill>
          <a:ln w="25400" cap="flat" cmpd="sng">
            <a:noFill/>
            <a:prstDash val="solid"/>
            <a:round/>
          </a:ln>
        </p:spPr>
        <p:txBody>
          <a:bodyPr vert="horz" wrap="square" lIns="63500" tIns="63500" rIns="63500" bIns="63500" rtlCol="0" anchor="ctr"/>
          <a:lstStyle/>
          <a:p>
            <a:pPr algn="ctr">
              <a:defRPr/>
            </a:pPr>
          </a:p>
        </p:txBody>
      </p:sp>
      <p:pic>
        <p:nvPicPr>
          <p:cNvPr id="28"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07200" y="4445000"/>
            <a:ext cx="304800" cy="304800"/>
          </a:xfrm>
          <a:prstGeom prst="rect">
            <a:avLst/>
          </a:prstGeom>
        </p:spPr>
      </p:pic>
      <p:sp>
        <p:nvSpPr>
          <p:cNvPr id="29" name="AutoShape 29"/>
          <p:cNvSpPr/>
          <p:nvPr/>
        </p:nvSpPr>
        <p:spPr>
          <a:xfrm>
            <a:off x="7213600" y="4318000"/>
            <a:ext cx="3683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其他符合条件家庭</a:t>
            </a:r>
            <a:endParaRPr lang="en-US" sz="1100"/>
          </a:p>
        </p:txBody>
      </p:sp>
      <p:sp>
        <p:nvSpPr>
          <p:cNvPr id="30" name="AutoShape 30"/>
          <p:cNvSpPr/>
          <p:nvPr/>
        </p:nvSpPr>
        <p:spPr>
          <a:xfrm>
            <a:off x="7213600" y="4648200"/>
            <a:ext cx="3683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20 元/㎡/季度</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公共租赁住房实物配租 - 保障范围与申请条件</a:t>
            </a:r>
            <a:endParaRPr lang="en-US" sz="1100"/>
          </a:p>
        </p:txBody>
      </p:sp>
      <p:sp>
        <p:nvSpPr>
          <p:cNvPr id="3" name="AutoShape 3"/>
          <p:cNvSpPr/>
          <p:nvPr/>
        </p:nvSpPr>
        <p:spPr>
          <a:xfrm>
            <a:off x="762000" y="2032000"/>
            <a:ext cx="5080000" cy="4064000"/>
          </a:xfrm>
          <a:prstGeom prst="roundRect">
            <a:avLst>
              <a:gd name="adj" fmla="val 3125"/>
            </a:avLst>
          </a:prstGeom>
          <a:solidFill>
            <a:srgbClr val="FFFFFF">
              <a:alpha val="90000"/>
            </a:srgbClr>
          </a:solidFill>
          <a:ln w="12700" cap="flat" cmpd="sng">
            <a:solidFill>
              <a:srgbClr val="005A9C">
                <a:alpha val="30000"/>
              </a:srgbClr>
            </a:solidFill>
            <a:prstDash val="solid"/>
            <a:round/>
          </a:ln>
          <a:effectLst>
            <a:outerShdw blurRad="127000" dist="50800" dir="2700000" algn="tl" rotWithShape="0">
              <a:srgbClr val="005A9C">
                <a:alpha val="15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286000"/>
            <a:ext cx="406400" cy="406400"/>
          </a:xfrm>
          <a:prstGeom prst="rect">
            <a:avLst/>
          </a:prstGeom>
        </p:spPr>
      </p:pic>
      <p:sp>
        <p:nvSpPr>
          <p:cNvPr id="5" name="AutoShape 5"/>
          <p:cNvSpPr/>
          <p:nvPr/>
        </p:nvSpPr>
        <p:spPr>
          <a:xfrm>
            <a:off x="1524000" y="2286000"/>
            <a:ext cx="4064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保障范围</a:t>
            </a:r>
            <a:endParaRPr lang="en-US" sz="1100"/>
          </a:p>
        </p:txBody>
      </p:sp>
      <p:cxnSp>
        <p:nvCxnSpPr>
          <p:cNvPr id="6" name="Connector 6"/>
          <p:cNvCxnSpPr/>
          <p:nvPr/>
        </p:nvCxnSpPr>
        <p:spPr>
          <a:xfrm rot="-9549">
            <a:off x="1016009" y="2787650"/>
            <a:ext cx="4572000" cy="12700"/>
          </a:xfrm>
          <a:prstGeom prst="line">
            <a:avLst/>
          </a:prstGeom>
          <a:solidFill>
            <a:srgbClr val="DEE0E3">
              <a:alpha val="100000"/>
            </a:srgbClr>
          </a:solidFill>
          <a:ln w="12700" cap="flat" cmpd="sng">
            <a:solidFill>
              <a:srgbClr val="005A9C">
                <a:alpha val="20000"/>
              </a:srgbClr>
            </a:solidFill>
            <a:prstDash val="solid"/>
            <a:round/>
            <a:headEnd type="none" w="med" len="med"/>
            <a:tailEnd type="none" w="med" len="med"/>
          </a:ln>
        </p:spPr>
      </p:cxn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3048000"/>
            <a:ext cx="254000" cy="254000"/>
          </a:xfrm>
          <a:prstGeom prst="rect">
            <a:avLst/>
          </a:prstGeom>
        </p:spPr>
      </p:pic>
      <p:sp>
        <p:nvSpPr>
          <p:cNvPr id="8" name="AutoShape 8"/>
          <p:cNvSpPr/>
          <p:nvPr/>
        </p:nvSpPr>
        <p:spPr>
          <a:xfrm>
            <a:off x="1397000" y="3022600"/>
            <a:ext cx="4191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申请人及家庭成员必须具有绥棱县原城区范围内指定社区的城镇常住户口</a:t>
            </a: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a:t>
            </a:r>
            <a:endParaRPr lang="en-US" sz="1100"/>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3896360"/>
            <a:ext cx="254000" cy="254000"/>
          </a:xfrm>
          <a:prstGeom prst="rect">
            <a:avLst/>
          </a:prstGeom>
        </p:spPr>
      </p:pic>
      <p:sp>
        <p:nvSpPr>
          <p:cNvPr id="10" name="AutoShape 10"/>
          <p:cNvSpPr/>
          <p:nvPr/>
        </p:nvSpPr>
        <p:spPr>
          <a:xfrm>
            <a:off x="1422400" y="3896360"/>
            <a:ext cx="4191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户籍迁入时间必须满</a:t>
            </a:r>
            <a:r>
              <a:rPr lang="en-US" altLang="zh-CN"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3</a:t>
            </a:r>
            <a:r>
              <a:rPr lang="zh-CN" alt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年，且连续居住满</a:t>
            </a:r>
            <a:r>
              <a:rPr lang="en-US" altLang="zh-CN"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3</a:t>
            </a:r>
            <a:r>
              <a:rPr lang="zh-CN" alt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年。这一条件比租赁补贴更为严格。</a:t>
            </a:r>
            <a:endParaRPr lang="en-US" sz="1100"/>
          </a:p>
        </p:txBody>
      </p:sp>
      <p:sp>
        <p:nvSpPr>
          <p:cNvPr id="11" name="AutoShape 11"/>
          <p:cNvSpPr/>
          <p:nvPr/>
        </p:nvSpPr>
        <p:spPr>
          <a:xfrm>
            <a:off x="6096000" y="2032000"/>
            <a:ext cx="5334000" cy="4064000"/>
          </a:xfrm>
          <a:prstGeom prst="roundRect">
            <a:avLst>
              <a:gd name="adj" fmla="val 3125"/>
            </a:avLst>
          </a:prstGeom>
          <a:solidFill>
            <a:srgbClr val="FFFFFF">
              <a:alpha val="90000"/>
            </a:srgbClr>
          </a:solidFill>
          <a:ln w="12700" cap="flat" cmpd="sng">
            <a:solidFill>
              <a:srgbClr val="005A9C">
                <a:alpha val="30000"/>
              </a:srgbClr>
            </a:solidFill>
            <a:prstDash val="solid"/>
            <a:round/>
          </a:ln>
          <a:effectLst>
            <a:outerShdw blurRad="127000" dist="50800" dir="2700000" algn="tl" rotWithShape="0">
              <a:srgbClr val="005A9C">
                <a:alpha val="15000"/>
              </a:srgbClr>
            </a:outerShdw>
          </a:effectLst>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0000" y="2286000"/>
            <a:ext cx="406400" cy="406400"/>
          </a:xfrm>
          <a:prstGeom prst="rect">
            <a:avLst/>
          </a:prstGeom>
        </p:spPr>
      </p:pic>
      <p:sp>
        <p:nvSpPr>
          <p:cNvPr id="13" name="AutoShape 13"/>
          <p:cNvSpPr/>
          <p:nvPr/>
        </p:nvSpPr>
        <p:spPr>
          <a:xfrm>
            <a:off x="6858000" y="2286000"/>
            <a:ext cx="4318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申请条件（聚焦“双困”及特殊困难）</a:t>
            </a:r>
            <a:endParaRPr lang="en-US" sz="1100"/>
          </a:p>
        </p:txBody>
      </p:sp>
      <p:cxnSp>
        <p:nvCxnSpPr>
          <p:cNvPr id="14" name="Connector 14"/>
          <p:cNvCxnSpPr/>
          <p:nvPr/>
        </p:nvCxnSpPr>
        <p:spPr>
          <a:xfrm rot="-9046">
            <a:off x="6350008" y="2787650"/>
            <a:ext cx="4826000" cy="12700"/>
          </a:xfrm>
          <a:prstGeom prst="line">
            <a:avLst/>
          </a:prstGeom>
          <a:solidFill>
            <a:srgbClr val="DEE0E3">
              <a:alpha val="100000"/>
            </a:srgbClr>
          </a:solidFill>
          <a:ln w="12700" cap="flat" cmpd="sng">
            <a:solidFill>
              <a:srgbClr val="005A9C">
                <a:alpha val="20000"/>
              </a:srgbClr>
            </a:solidFill>
            <a:prstDash val="solid"/>
            <a:round/>
            <a:headEnd type="none" w="med" len="med"/>
            <a:tailEnd type="none" w="med" len="med"/>
          </a:ln>
        </p:spPr>
      </p:cxn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0000" y="2984500"/>
            <a:ext cx="254000" cy="254000"/>
          </a:xfrm>
          <a:prstGeom prst="rect">
            <a:avLst/>
          </a:prstGeom>
        </p:spPr>
      </p:pic>
      <p:sp>
        <p:nvSpPr>
          <p:cNvPr id="16" name="AutoShape 16"/>
          <p:cNvSpPr/>
          <p:nvPr>
            <p:custDataLst>
              <p:tags r:id="rId10"/>
            </p:custDataLst>
          </p:nvPr>
        </p:nvSpPr>
        <p:spPr>
          <a:xfrm>
            <a:off x="6731000" y="2959100"/>
            <a:ext cx="444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核心标准：住房困难 + 经济困难</a:t>
            </a:r>
            <a:endParaRPr lang="en-US" sz="1100"/>
          </a:p>
        </p:txBody>
      </p:sp>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50000" y="3429000"/>
            <a:ext cx="254000" cy="254000"/>
          </a:xfrm>
          <a:prstGeom prst="rect">
            <a:avLst/>
          </a:prstGeom>
        </p:spPr>
      </p:pic>
      <p:sp>
        <p:nvSpPr>
          <p:cNvPr id="18" name="AutoShape 18"/>
          <p:cNvSpPr/>
          <p:nvPr>
            <p:custDataLst>
              <p:tags r:id="rId13"/>
            </p:custDataLst>
          </p:nvPr>
        </p:nvSpPr>
        <p:spPr>
          <a:xfrm>
            <a:off x="6731000" y="3403600"/>
            <a:ext cx="444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特殊身份：</a:t>
            </a:r>
            <a:r>
              <a:rPr lang="zh-CN" alt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必须是城镇低保或城市分散供养特困人员</a:t>
            </a: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a:t>
            </a:r>
            <a:endParaRPr lang="en-US" sz="1100"/>
          </a:p>
        </p:txBody>
      </p:sp>
      <p:pic>
        <p:nvPicPr>
          <p:cNvPr id="19" name="Picture 19"/>
          <p:cNvPicPr>
            <a:picLocks noChangeAspect="1"/>
          </p:cNvPicPr>
          <p:nvPr/>
        </p:nvPicPr>
        <p:blipFill>
          <a:blip r:embed="rId14"/>
          <a:srcRect/>
          <a:stretch>
            <a:fillRect/>
          </a:stretch>
        </p:blipFill>
        <p:spPr>
          <a:xfrm>
            <a:off x="6350000" y="3937000"/>
            <a:ext cx="254000" cy="254000"/>
          </a:xfrm>
          <a:prstGeom prst="rect">
            <a:avLst/>
          </a:prstGeom>
          <a:noFill/>
          <a:ln w="25400" cap="flat" cmpd="sng">
            <a:noFill/>
            <a:prstDash val="solid"/>
            <a:round/>
          </a:ln>
        </p:spPr>
      </p:pic>
      <p:sp>
        <p:nvSpPr>
          <p:cNvPr id="20" name="AutoShape 20"/>
          <p:cNvSpPr/>
          <p:nvPr/>
        </p:nvSpPr>
        <p:spPr>
          <a:xfrm>
            <a:off x="6756400" y="4150360"/>
            <a:ext cx="4445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身体</a:t>
            </a: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状况：</a:t>
            </a:r>
            <a:r>
              <a:rPr lang="zh-CN" alt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家庭成员中需有一、二级重度残疾人（精神残疾和智力残疾除外），或患有重大疾病（需三甲医院证明），或因故完全丧失劳动能力（需法定部门出具鉴定书）</a:t>
            </a: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a:t>
            </a:r>
            <a:endParaRPr lang="en-US" sz="1100"/>
          </a:p>
        </p:txBody>
      </p:sp>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50000" y="5034915"/>
            <a:ext cx="254000" cy="254000"/>
          </a:xfrm>
          <a:prstGeom prst="rect">
            <a:avLst/>
          </a:prstGeom>
        </p:spPr>
      </p:pic>
      <p:sp>
        <p:nvSpPr>
          <p:cNvPr id="22" name="AutoShape 22"/>
          <p:cNvSpPr/>
          <p:nvPr/>
        </p:nvSpPr>
        <p:spPr>
          <a:xfrm>
            <a:off x="6731000" y="5151120"/>
            <a:ext cx="4445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额外</a:t>
            </a:r>
            <a:r>
              <a:rPr 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限制：</a:t>
            </a:r>
            <a:r>
              <a:rPr lang="zh-CN" altLang="en-US" sz="16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家庭中不能有财政供养人员（公益岗除外），没有缴纳过住房公积金，无工商登记和车辆登记信息等。</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公共租赁住房实物配租 - 租金标准</a:t>
            </a:r>
            <a:endParaRPr lang="en-US" sz="1100"/>
          </a:p>
        </p:txBody>
      </p:sp>
      <p:sp>
        <p:nvSpPr>
          <p:cNvPr id="3" name="AutoShape 3"/>
          <p:cNvSpPr/>
          <p:nvPr/>
        </p:nvSpPr>
        <p:spPr>
          <a:xfrm>
            <a:off x="1651000" y="2159000"/>
            <a:ext cx="8890000" cy="2540000"/>
          </a:xfrm>
          <a:prstGeom prst="roundRect">
            <a:avLst>
              <a:gd name="adj" fmla="val 5000"/>
            </a:avLst>
          </a:prstGeom>
          <a:solidFill>
            <a:srgbClr val="FFFFFF">
              <a:alpha val="90000"/>
            </a:srgbClr>
          </a:solidFill>
          <a:ln w="12700" cap="flat" cmpd="sng">
            <a:solidFill>
              <a:srgbClr val="005A9C">
                <a:alpha val="30000"/>
              </a:srgbClr>
            </a:solidFill>
            <a:prstDash val="solid"/>
            <a:round/>
          </a:ln>
          <a:effectLst>
            <a:outerShdw blurRad="254000" dist="127000" dir="2700000" algn="tl" rotWithShape="0">
              <a:srgbClr val="005A9C">
                <a:alpha val="15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9000" y="2603500"/>
            <a:ext cx="609600" cy="609600"/>
          </a:xfrm>
          <a:prstGeom prst="rect">
            <a:avLst/>
          </a:prstGeom>
        </p:spPr>
      </p:pic>
      <p:sp>
        <p:nvSpPr>
          <p:cNvPr id="5" name="AutoShape 5"/>
          <p:cNvSpPr/>
          <p:nvPr/>
        </p:nvSpPr>
        <p:spPr>
          <a:xfrm>
            <a:off x="2921000" y="2540000"/>
            <a:ext cx="685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0" i="0" u="none" strike="noStrike">
                <a:solidFill>
                  <a:srgbClr val="333333"/>
                </a:solidFill>
                <a:latin typeface="Noto Sans SC" panose="020B0500000000000000" charset="-122"/>
                <a:ea typeface="Noto Sans SC" panose="020B0500000000000000" charset="-122"/>
                <a:cs typeface="Noto Sans SC" panose="020B0500000000000000" charset="-122"/>
                <a:sym typeface="Noto Sans SC" panose="020B0500000000000000" charset="-122"/>
              </a:rPr>
              <a:t>租金标准：</a:t>
            </a:r>
            <a:r>
              <a:rPr lang="en-US" sz="4000" b="1" i="0" u="none" strike="noStrike">
                <a:solidFill>
                  <a:srgbClr val="005A9C"/>
                </a:solidFill>
                <a:latin typeface="Noto Sans SC" panose="020B0500000000000000" charset="-122"/>
                <a:ea typeface="Noto Sans SC" panose="020B0500000000000000" charset="-122"/>
                <a:cs typeface="Noto Sans SC" panose="020B0500000000000000" charset="-122"/>
                <a:sym typeface="Noto Sans SC" panose="020B0500000000000000" charset="-122"/>
              </a:rPr>
              <a:t>1 元 / 平方米 / 月</a:t>
            </a:r>
            <a:endParaRPr lang="en-US" sz="1100"/>
          </a:p>
        </p:txBody>
      </p:sp>
      <p:cxnSp>
        <p:nvCxnSpPr>
          <p:cNvPr id="6" name="Connector 6"/>
          <p:cNvCxnSpPr/>
          <p:nvPr/>
        </p:nvCxnSpPr>
        <p:spPr>
          <a:xfrm rot="-5544">
            <a:off x="2159005" y="3422650"/>
            <a:ext cx="7874000" cy="12700"/>
          </a:xfrm>
          <a:prstGeom prst="straightConnector1">
            <a:avLst/>
          </a:prstGeom>
          <a:solidFill>
            <a:srgbClr val="DEE0E3">
              <a:alpha val="100000"/>
            </a:srgbClr>
          </a:solidFill>
          <a:ln w="12700" cap="flat" cmpd="sng">
            <a:solidFill>
              <a:srgbClr val="005A9C">
                <a:alpha val="20000"/>
              </a:srgbClr>
            </a:solidFill>
            <a:prstDash val="solid"/>
            <a:round/>
            <a:headEnd type="none" w="med" len="med"/>
            <a:tailEnd type="none" w="med" len="med"/>
          </a:ln>
        </p:spPr>
      </p:cxnSp>
      <p:sp>
        <p:nvSpPr>
          <p:cNvPr id="7" name="AutoShape 7"/>
          <p:cNvSpPr/>
          <p:nvPr/>
        </p:nvSpPr>
        <p:spPr>
          <a:xfrm>
            <a:off x="2159000" y="3683000"/>
            <a:ext cx="7874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666666"/>
                </a:solidFill>
                <a:latin typeface="Noto Sans SC" panose="020B0500000000000000" charset="-122"/>
                <a:ea typeface="Noto Sans SC" panose="020B0500000000000000" charset="-122"/>
                <a:cs typeface="Noto Sans SC" panose="020B0500000000000000" charset="-122"/>
                <a:sym typeface="Noto Sans SC" panose="020B0500000000000000" charset="-122"/>
              </a:rPr>
              <a:t>充分体现公租房的保障属性，切实减轻困难家庭住房负担。</a:t>
            </a:r>
            <a:endParaRPr lang="en-US" sz="1100"/>
          </a:p>
        </p:txBody>
      </p:sp>
    </p:spTree>
  </p:cSld>
  <p:clrMapOvr>
    <a:masterClrMapping/>
  </p:clrMapOvr>
</p:sld>
</file>

<file path=ppt/tags/tag1.xml><?xml version="1.0" encoding="utf-8"?>
<p:tagLst xmlns:p="http://schemas.openxmlformats.org/presentationml/2006/main">
  <p:tag name="KSO_WM_DIAGRAM_VIRTUALLY_FRAME" val="{&quot;height&quot;:280.00833960570105,&quot;left&quot;:80,&quot;top&quot;:175,&quot;width&quot;:770}"/>
</p:tagLst>
</file>

<file path=ppt/tags/tag10.xml><?xml version="1.0" encoding="utf-8"?>
<p:tagLst xmlns:p="http://schemas.openxmlformats.org/presentationml/2006/main">
  <p:tag name="KSO_WM_DIAGRAM_VIRTUALLY_FRAME" val="{&quot;height&quot;:280.00833960570105,&quot;left&quot;:80,&quot;top&quot;:175,&quot;width&quot;:770}"/>
</p:tagLst>
</file>

<file path=ppt/tags/tag11.xml><?xml version="1.0" encoding="utf-8"?>
<p:tagLst xmlns:p="http://schemas.openxmlformats.org/presentationml/2006/main">
  <p:tag name="KSO_WM_DIAGRAM_VIRTUALLY_FRAME" val="{&quot;height&quot;:280.00833960570105,&quot;left&quot;:80,&quot;top&quot;:175,&quot;width&quot;:770}"/>
</p:tagLst>
</file>

<file path=ppt/tags/tag12.xml><?xml version="1.0" encoding="utf-8"?>
<p:tagLst xmlns:p="http://schemas.openxmlformats.org/presentationml/2006/main">
  <p:tag name="KSO_WM_DIAGRAM_VIRTUALLY_FRAME" val="{&quot;height&quot;:280.00833960570105,&quot;left&quot;:80,&quot;top&quot;:175,&quot;width&quot;:770}"/>
</p:tagLst>
</file>

<file path=ppt/tags/tag13.xml><?xml version="1.0" encoding="utf-8"?>
<p:tagLst xmlns:p="http://schemas.openxmlformats.org/presentationml/2006/main">
  <p:tag name="KSO_WM_DIAGRAM_VIRTUALLY_FRAME" val="{&quot;height&quot;:320,&quot;left&quot;:60,&quot;top&quot;:160,&quot;width&quot;:840}"/>
</p:tagLst>
</file>

<file path=ppt/tags/tag14.xml><?xml version="1.0" encoding="utf-8"?>
<p:tagLst xmlns:p="http://schemas.openxmlformats.org/presentationml/2006/main">
  <p:tag name="KSO_WM_DIAGRAM_VIRTUALLY_FRAME" val="{&quot;height&quot;:320,&quot;left&quot;:60,&quot;top&quot;:160,&quot;width&quot;:840}"/>
</p:tagLst>
</file>

<file path=ppt/tags/tag15.xml><?xml version="1.0" encoding="utf-8"?>
<p:tagLst xmlns:p="http://schemas.openxmlformats.org/presentationml/2006/main">
  <p:tag name="KSO_WM_DIAGRAM_VIRTUALLY_FRAME" val="{&quot;height&quot;:320,&quot;left&quot;:60,&quot;top&quot;:160,&quot;width&quot;:840}"/>
</p:tagLst>
</file>

<file path=ppt/tags/tag16.xml><?xml version="1.0" encoding="utf-8"?>
<p:tagLst xmlns:p="http://schemas.openxmlformats.org/presentationml/2006/main">
  <p:tag name="KSO_WM_DIAGRAM_VIRTUALLY_FRAME" val="{&quot;height&quot;:320,&quot;left&quot;:60,&quot;top&quot;:160,&quot;width&quot;:840}"/>
</p:tagLst>
</file>

<file path=ppt/tags/tag17.xml><?xml version="1.0" encoding="utf-8"?>
<p:tagLst xmlns:p="http://schemas.openxmlformats.org/presentationml/2006/main">
  <p:tag name="KSO_WM_DIAGRAM_VIRTUALLY_FRAME" val="{&quot;height&quot;:320,&quot;left&quot;:60,&quot;top&quot;:160,&quot;width&quot;:840}"/>
</p:tagLst>
</file>

<file path=ppt/tags/tag18.xml><?xml version="1.0" encoding="utf-8"?>
<p:tagLst xmlns:p="http://schemas.openxmlformats.org/presentationml/2006/main">
  <p:tag name="KSO_WM_DIAGRAM_VIRTUALLY_FRAME" val="{&quot;height&quot;:320,&quot;left&quot;:60,&quot;top&quot;:160,&quot;width&quot;:840}"/>
</p:tagLst>
</file>

<file path=ppt/tags/tag19.xml><?xml version="1.0" encoding="utf-8"?>
<p:tagLst xmlns:p="http://schemas.openxmlformats.org/presentationml/2006/main">
  <p:tag name="KSO_WM_DIAGRAM_VIRTUALLY_FRAME" val="{&quot;height&quot;:320,&quot;left&quot;:60,&quot;top&quot;:160,&quot;width&quot;:840}"/>
</p:tagLst>
</file>

<file path=ppt/tags/tag2.xml><?xml version="1.0" encoding="utf-8"?>
<p:tagLst xmlns:p="http://schemas.openxmlformats.org/presentationml/2006/main">
  <p:tag name="KSO_WM_DIAGRAM_VIRTUALLY_FRAME" val="{&quot;height&quot;:280.00833960570105,&quot;left&quot;:80,&quot;top&quot;:175,&quot;width&quot;:770}"/>
</p:tagLst>
</file>

<file path=ppt/tags/tag20.xml><?xml version="1.0" encoding="utf-8"?>
<p:tagLst xmlns:p="http://schemas.openxmlformats.org/presentationml/2006/main">
  <p:tag name="KSO_WM_DIAGRAM_VIRTUALLY_FRAME" val="{&quot;height&quot;:320,&quot;left&quot;:60,&quot;top&quot;:160,&quot;width&quot;:840}"/>
</p:tagLst>
</file>

<file path=ppt/tags/tag21.xml><?xml version="1.0" encoding="utf-8"?>
<p:tagLst xmlns:p="http://schemas.openxmlformats.org/presentationml/2006/main">
  <p:tag name="KSO_WM_DIAGRAM_VIRTUALLY_FRAME" val="{&quot;height&quot;:320,&quot;left&quot;:60,&quot;top&quot;:160,&quot;width&quot;:840}"/>
</p:tagLst>
</file>

<file path=ppt/tags/tag22.xml><?xml version="1.0" encoding="utf-8"?>
<p:tagLst xmlns:p="http://schemas.openxmlformats.org/presentationml/2006/main">
  <p:tag name="KSO_WM_DIAGRAM_VIRTUALLY_FRAME" val="{&quot;height&quot;:320,&quot;left&quot;:60,&quot;top&quot;:160,&quot;width&quot;:840}"/>
</p:tagLst>
</file>

<file path=ppt/tags/tag23.xml><?xml version="1.0" encoding="utf-8"?>
<p:tagLst xmlns:p="http://schemas.openxmlformats.org/presentationml/2006/main">
  <p:tag name="KSO_WM_DIAGRAM_VIRTUALLY_FRAME" val="{&quot;height&quot;:213.45,&quot;left&quot;:530,&quot;top&quot;:233,&quot;width&quot;:352}"/>
</p:tagLst>
</file>

<file path=ppt/tags/tag24.xml><?xml version="1.0" encoding="utf-8"?>
<p:tagLst xmlns:p="http://schemas.openxmlformats.org/presentationml/2006/main">
  <p:tag name="KSO_WM_DIAGRAM_VIRTUALLY_FRAME" val="{&quot;height&quot;:213.45,&quot;left&quot;:530,&quot;top&quot;:233,&quot;width&quot;:352}"/>
</p:tagLst>
</file>

<file path=ppt/tags/tag25.xml><?xml version="1.0" encoding="utf-8"?>
<p:tagLst xmlns:p="http://schemas.openxmlformats.org/presentationml/2006/main">
  <p:tag name="KSO_WM_DIAGRAM_VIRTUALLY_FRAME" val="{&quot;height&quot;:260,&quot;left&quot;:60,&quot;top&quot;:160,&quot;width&quot;:840}"/>
</p:tagLst>
</file>

<file path=ppt/tags/tag26.xml><?xml version="1.0" encoding="utf-8"?>
<p:tagLst xmlns:p="http://schemas.openxmlformats.org/presentationml/2006/main">
  <p:tag name="KSO_WM_DIAGRAM_VIRTUALLY_FRAME" val="{&quot;height&quot;:260,&quot;left&quot;:60,&quot;top&quot;:160,&quot;width&quot;:840}"/>
</p:tagLst>
</file>

<file path=ppt/tags/tag27.xml><?xml version="1.0" encoding="utf-8"?>
<p:tagLst xmlns:p="http://schemas.openxmlformats.org/presentationml/2006/main">
  <p:tag name="KSO_WM_DIAGRAM_VIRTUALLY_FRAME" val="{&quot;height&quot;:260,&quot;left&quot;:60,&quot;top&quot;:160,&quot;width&quot;:840}"/>
</p:tagLst>
</file>

<file path=ppt/tags/tag28.xml><?xml version="1.0" encoding="utf-8"?>
<p:tagLst xmlns:p="http://schemas.openxmlformats.org/presentationml/2006/main">
  <p:tag name="KSO_WM_DIAGRAM_VIRTUALLY_FRAME" val="{&quot;height&quot;:260,&quot;left&quot;:60,&quot;top&quot;:160,&quot;width&quot;:840}"/>
</p:tagLst>
</file>

<file path=ppt/tags/tag29.xml><?xml version="1.0" encoding="utf-8"?>
<p:tagLst xmlns:p="http://schemas.openxmlformats.org/presentationml/2006/main">
  <p:tag name="KSO_WM_DIAGRAM_VIRTUALLY_FRAME" val="{&quot;height&quot;:260,&quot;left&quot;:60,&quot;top&quot;:160,&quot;width&quot;:840}"/>
</p:tagLst>
</file>

<file path=ppt/tags/tag3.xml><?xml version="1.0" encoding="utf-8"?>
<p:tagLst xmlns:p="http://schemas.openxmlformats.org/presentationml/2006/main">
  <p:tag name="KSO_WM_DIAGRAM_VIRTUALLY_FRAME" val="{&quot;height&quot;:280.00833960570105,&quot;left&quot;:80,&quot;top&quot;:175,&quot;width&quot;:770}"/>
</p:tagLst>
</file>

<file path=ppt/tags/tag30.xml><?xml version="1.0" encoding="utf-8"?>
<p:tagLst xmlns:p="http://schemas.openxmlformats.org/presentationml/2006/main">
  <p:tag name="KSO_WM_DIAGRAM_VIRTUALLY_FRAME" val="{&quot;height&quot;:260,&quot;left&quot;:60,&quot;top&quot;:160,&quot;width&quot;:840}"/>
</p:tagLst>
</file>

<file path=ppt/tags/tag31.xml><?xml version="1.0" encoding="utf-8"?>
<p:tagLst xmlns:p="http://schemas.openxmlformats.org/presentationml/2006/main">
  <p:tag name="KSO_WM_DIAGRAM_VIRTUALLY_FRAME" val="{&quot;height&quot;:260,&quot;left&quot;:60,&quot;top&quot;:160,&quot;width&quot;:840}"/>
</p:tagLst>
</file>

<file path=ppt/tags/tag32.xml><?xml version="1.0" encoding="utf-8"?>
<p:tagLst xmlns:p="http://schemas.openxmlformats.org/presentationml/2006/main">
  <p:tag name="KSO_WM_DIAGRAM_VIRTUALLY_FRAME" val="{&quot;height&quot;:260,&quot;left&quot;:60,&quot;top&quot;:160,&quot;width&quot;:840}"/>
</p:tagLst>
</file>

<file path=ppt/tags/tag33.xml><?xml version="1.0" encoding="utf-8"?>
<p:tagLst xmlns:p="http://schemas.openxmlformats.org/presentationml/2006/main">
  <p:tag name="KSO_WM_DIAGRAM_VIRTUALLY_FRAME" val="{&quot;height&quot;:260,&quot;left&quot;:60,&quot;top&quot;:160,&quot;width&quot;:840}"/>
</p:tagLst>
</file>

<file path=ppt/tags/tag34.xml><?xml version="1.0" encoding="utf-8"?>
<p:tagLst xmlns:p="http://schemas.openxmlformats.org/presentationml/2006/main">
  <p:tag name="KSO_WM_DIAGRAM_VIRTUALLY_FRAME" val="{&quot;height&quot;:260,&quot;left&quot;:60,&quot;top&quot;:160,&quot;width&quot;:840}"/>
</p:tagLst>
</file>

<file path=ppt/tags/tag35.xml><?xml version="1.0" encoding="utf-8"?>
<p:tagLst xmlns:p="http://schemas.openxmlformats.org/presentationml/2006/main">
  <p:tag name="KSO_WM_DIAGRAM_VIRTUALLY_FRAME" val="{&quot;height&quot;:260,&quot;left&quot;:60,&quot;top&quot;:160,&quot;width&quot;:840}"/>
</p:tagLst>
</file>

<file path=ppt/tags/tag36.xml><?xml version="1.0" encoding="utf-8"?>
<p:tagLst xmlns:p="http://schemas.openxmlformats.org/presentationml/2006/main">
  <p:tag name="KSO_WM_DIAGRAM_VIRTUALLY_FRAME" val="{&quot;height&quot;:260,&quot;left&quot;:60,&quot;top&quot;:160,&quot;width&quot;:840}"/>
</p:tagLst>
</file>

<file path=ppt/tags/tag4.xml><?xml version="1.0" encoding="utf-8"?>
<p:tagLst xmlns:p="http://schemas.openxmlformats.org/presentationml/2006/main">
  <p:tag name="KSO_WM_DIAGRAM_VIRTUALLY_FRAME" val="{&quot;height&quot;:280.00833960570105,&quot;left&quot;:80,&quot;top&quot;:175,&quot;width&quot;:770}"/>
</p:tagLst>
</file>

<file path=ppt/tags/tag5.xml><?xml version="1.0" encoding="utf-8"?>
<p:tagLst xmlns:p="http://schemas.openxmlformats.org/presentationml/2006/main">
  <p:tag name="KSO_WM_DIAGRAM_VIRTUALLY_FRAME" val="{&quot;height&quot;:280.00833960570105,&quot;left&quot;:80,&quot;top&quot;:175,&quot;width&quot;:770}"/>
</p:tagLst>
</file>

<file path=ppt/tags/tag6.xml><?xml version="1.0" encoding="utf-8"?>
<p:tagLst xmlns:p="http://schemas.openxmlformats.org/presentationml/2006/main">
  <p:tag name="KSO_WM_DIAGRAM_VIRTUALLY_FRAME" val="{&quot;height&quot;:280.00833960570105,&quot;left&quot;:80,&quot;top&quot;:175,&quot;width&quot;:770}"/>
</p:tagLst>
</file>

<file path=ppt/tags/tag7.xml><?xml version="1.0" encoding="utf-8"?>
<p:tagLst xmlns:p="http://schemas.openxmlformats.org/presentationml/2006/main">
  <p:tag name="KSO_WM_DIAGRAM_VIRTUALLY_FRAME" val="{&quot;height&quot;:280.00833960570105,&quot;left&quot;:80,&quot;top&quot;:175,&quot;width&quot;:770}"/>
</p:tagLst>
</file>

<file path=ppt/tags/tag8.xml><?xml version="1.0" encoding="utf-8"?>
<p:tagLst xmlns:p="http://schemas.openxmlformats.org/presentationml/2006/main">
  <p:tag name="KSO_WM_DIAGRAM_VIRTUALLY_FRAME" val="{&quot;height&quot;:280.00833960570105,&quot;left&quot;:80,&quot;top&quot;:175,&quot;width&quot;:770}"/>
</p:tagLst>
</file>

<file path=ppt/tags/tag9.xml><?xml version="1.0" encoding="utf-8"?>
<p:tagLst xmlns:p="http://schemas.openxmlformats.org/presentationml/2006/main">
  <p:tag name="KSO_WM_DIAGRAM_VIRTUALLY_FRAME" val="{&quot;height&quot;:280.00833960570105,&quot;left&quot;:80,&quot;top&quot;:175,&quot;width&quot;:77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1115</Words>
  <Application>WPS 演示</Application>
  <PresentationFormat/>
  <Paragraphs>134</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10</vt:i4>
      </vt:variant>
    </vt:vector>
  </HeadingPairs>
  <TitlesOfParts>
    <vt:vector size="21" baseType="lpstr">
      <vt:lpstr>Arial</vt:lpstr>
      <vt:lpstr>宋体</vt:lpstr>
      <vt:lpstr>Wingdings</vt:lpstr>
      <vt:lpstr>Arial</vt:lpstr>
      <vt:lpstr>Noto Sans SC</vt:lpstr>
      <vt:lpstr>Noto Sans SC Black</vt:lpstr>
      <vt:lpstr>微软雅黑</vt:lpstr>
      <vt:lpstr>Arial Unicode MS</vt:lpstr>
      <vt:lpstr>Office 主题​​</vt:lpstr>
      <vt:lpstr>默认主题</vt:lpstr>
      <vt:lpstr>2_默认主题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小道消息</cp:lastModifiedBy>
  <cp:revision>7</cp:revision>
  <dcterms:created xsi:type="dcterms:W3CDTF">2026-02-27T02:56:00Z</dcterms:created>
  <dcterms:modified xsi:type="dcterms:W3CDTF">2026-03-02T07:49:20Z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8B7A4E53B8854750B6937713A9D97D3E_13</vt:lpwstr>
  </property>
</Properties>
</file>