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FZFangSong-Z02" panose="02010600030101010101" charset="-122"/>
      <p:regular r:id="rId19"/>
    </p:embeddedFont>
    <p:embeddedFont>
      <p:font typeface="FZHei-B01" panose="02010600030101010101" charset="-122"/>
      <p:regular r:id="rId20"/>
    </p:embeddedFont>
    <p:embeddedFont>
      <p:font typeface="Open Sans" panose="020B0606030504020204" pitchFamily="3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04" d="100"/>
          <a:sy n="104" d="100"/>
        </p:scale>
        <p:origin x="96" y="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各位领导、同事大家好。今天我为大家解读《绥棱县2026年地质灾害防治工作方案》。这份方案是根据《地质灾害防治条例》和国务院相关决定，结合我县实际情况编制的，目的是切实做好2026年汛期地质灾害防治工作，保障人民群众的生命和财产安全。下面我们一起来看方案的核心内容。</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接下来进入第三部分，我们来详细了解针对不同防治区域制定的具体防治措施。</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重点及次重点防治区分布范围较广，涵盖了宝山居民区、伊齐高速绥棱段两侧、七一经营所、八一林场、五四林场、大青观作业点、绥棱农场四号水库西北3.5公里处、二道河工作点以及阁山采石场等区域。这些区域总面积21.32平方公里，承灾体主要包括道路、民房和居民，威胁财产评估约35万元。对于有崩塌隐患点的重点防治区，方案提出了五项综合措施：实施工程治理消除隐患根源、安装防护设施增强物理屏障、建立群测群防体系实现全民参与、设置警示标示提升风险意识、开展常态化风险巡查确保及时发现险情。</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一般防治区覆盖了县域内99.5%的区域，目前没有发现崩塌隐患点，防治措施以群测群防为主。虽然没有明确隐患点，但这并不意味着可以放松警惕——群测群防体系的核心就是发动基层群众参与监测，一旦发现异常征兆立即上报，做到'早发现、早预警、早处置'。在汛期防范方面，方案强调6至9月是关键窗口期。各部门要在汛期前完成隐患排查和准备工作，汛期中加大巡查频次，确保预警信息能够及时传达到每一位受威胁的群众。</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最后一部分，我们来看方案的实施保障机制。好的方案关键在于落实，方案从责任制度、巡查监测、宣传教育和应急值班四个维度构建了完整的保障体系。</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13</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方案首先强调了领导责任制。县、乡镇、村三级主要负责人对本地区地质灾害防治工作负总责，县自然资源局负责组织、协调、指导和监督。最关键的是要做到'任务到人、责任到人'，每个隐患点的监测和防治任务都要落实到具体单位和具体责任人。方案提出了'四个到位'——领导到位、责任到位、措施到位、经费到位，这是确保防治工作顺利开展的基石。在巡查方面，汛期各部门要按照'以人为本'原则，对隐患点进行全面巡查，对威胁群众安全的点位设立警示标志、安装防护措施，并制定具体的防范方案和应急预案。</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在监测预警方面，方案要求各单位加强对隐患点的监测和预报预警，同时完成防治规划编制，提高应急防御能力。宣传教育也是重要一环——各部门要在县政府统一部署下，广泛宣传地质灾害防治的重要性和《黑龙江省地质环境保护条例》的相关知识，重点加强对城镇、乡村、交通干线、旅游区、库区、河流沿岸等区域的防范宣传，切实提高群众的防灾意识和自救能力。最后是应急保障，方案要求严格执行险情巡查、灾情速报、月报及汛期值班制度，遇到突发灾害要立即奔赴现场应急处理并按规定及时上报。县地质灾害防治值班电话是0455-4642625和4529019，请大家务必记住。</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15</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以上就是《绥棱县2026年地质灾害防治工作方案》的全部解读内容。总结一下，方案的核心思路是'摸清底数、科学分区、精准施策、责任到人'。虽然我县地质灾害风险总体可控，但汛期防治工作容不得半点马虎。希望各部门、各乡镇能够严格按照方案要求，把每一项措施落到实处，共同守护好人民群众的生命财产安全。感谢大家的聆听，如有疑问可以随时交流。</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16</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本次解读分为四个部分：第一部分了解绥棱县地质灾害的基本情况，包括隐患类型、分布和风险等级；第二部分看防治区划的科学划分和汛期重点防范对象；第三部分详解针对不同区域的具体防治措施；第四部分聚焦方案的实施保障机制，确保各项措施落到实处。</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我们首先进入第一部分，了解绥棱县地质灾害的基本情况。只有摸清家底，才能做到有的放矢、精准防治。</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绥棱县地质灾害的隐患类型比较集中，主要就是崩塌。全县经过排查确认了2处崩塌地质灾害隐患点，都属于小型级别，一个是阁山采石场，另一个是五四经营所。这两处隐患点主要分布在东北部的丘陵区和中部粘土质垄岗状高平原地区。大家注意，崩塌的主要诱发因素包括暴雨、地震、风化作用以及植物根劈作用，这些自然因素叠加时风险最大。好消息是，由于我们一直加强巡查和防治力度，近几年全县没有发生过地质灾害事件。</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根据2025年12月完成的地质灾害更新调查报告，绥棱县对全域风险区进行了重新划分，分为高、中、低三个等级。大家看这组数据，高风险区面积仅0.04平方公里，只占全域面积的万分之一，就是309省道24.5公里处这一个点。中风险区面积21.28平方公里，占0.49%，包括宝山居民区、伊齐高速绥棱段两侧、多个林场和经营所等区域。低风险区则覆盖了99.5%的县域面积。这说明绥棱县地质灾害风险整体处于较低水平，但高风险和中风险区域的精准防控仍然不能放松。</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这里我们详细看一下中风险区的具体分布。中风险区涉及的范围比较广，包括居民区——比如宝山居民区；交通干线——伊齐高速绥棱段道路两侧、309省道13到29.5公里路段；林业生产经营区域——七一经营所、八一林场、五四林场、大青观作业点、二道河工作点；以及水库周边——绥棱农场四号水库西北3.5公里处；还有阁山采石场。这些区域虽然风险等级不是最高，但由于涉及居民、交通要道和生产设施，防治工作同样不能有丝毫松懈。低风险区则是除上述区域以外的县域内其他所有区域。</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了解了隐患底数之后，我们进入第二部分，看看方案是如何科学划分防治区划、确定汛期重点防范对象的。</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根据风险普查的评价结果，全县防治区划为两大类。第一类是重点及次重点防治区，面积21.32平方公里，虽然只占县域面积的0.5%，但这里面包含了2处崩塌隐患点，是防治的重中之重。对于有隐患点的重点防治区，要采取工程治理、安装防护措施、群测群防、设置警示标示和风险巡查这五管齐下的综合措施；对于没有隐患点的次重点防治区，则以群测群防和风险巡查为主。第二类是一般防治区，覆盖了99.5%的县域面积，目前没有崩塌隐患点，防治以群测群防为主。</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21.08.2026</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方案明确了汛期重点防范的2处地质灾害隐患点。第一处是阁山采石场崩塌隐患点，采石场的岩体在暴雨和风化作用下稳定性下降，对周边作业人员和设施构成威胁。第二处是五四经营所崩塌隐患点，该区域位于丘陵区，地质条件相对脆弱。防治时段锁定在每年的6至9月份，这正是汛期降雨集中、地质灾害高发的窗口期。各相关部门必须在这四个月内保持高度警惕，加强巡查频次，确保一旦发生险情能够第一时间响应。</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3" name="AutoShape 3"/>
          <p:cNvSpPr/>
          <p:nvPr/>
        </p:nvSpPr>
        <p:spPr>
          <a:xfrm>
            <a:off x="0" y="0"/>
            <a:ext cx="12188952" cy="6858000"/>
          </a:xfrm>
          <a:prstGeom prst="rect">
            <a:avLst/>
          </a:prstGeom>
          <a:solidFill>
            <a:srgbClr val="0A0A0B">
              <a:alpha val="25098"/>
            </a:srgbClr>
          </a:solidFill>
          <a:ln>
            <a:headEnd type="none"/>
            <a:tailEnd type="none"/>
          </a:ln>
        </p:spPr>
      </p:sp>
      <p:sp>
        <p:nvSpPr>
          <p:cNvPr id="4" name="TextBox 4"/>
          <p:cNvSpPr txBox="1"/>
          <p:nvPr/>
        </p:nvSpPr>
        <p:spPr>
          <a:xfrm>
            <a:off x="1025021" y="2405211"/>
            <a:ext cx="10138910" cy="1445716"/>
          </a:xfrm>
          <a:prstGeom prst="rect">
            <a:avLst/>
          </a:prstGeom>
          <a:ln>
            <a:headEnd type="none"/>
            <a:tailEnd type="none"/>
          </a:ln>
        </p:spPr>
        <p:txBody>
          <a:bodyPr vert="horz" wrap="square" lIns="0" tIns="0" rIns="0" bIns="0" rtlCol="0" anchor="t" anchorCtr="1"/>
          <a:lstStyle/>
          <a:p>
            <a:pPr algn="ctr">
              <a:defRPr/>
            </a:pPr>
            <a:r>
              <a:rPr lang="en-US" sz="4900" b="1" i="0" strike="noStrike">
                <a:ln/>
                <a:solidFill>
                  <a:srgbClr val="F9F4EE">
                    <a:alpha val="100000"/>
                  </a:srgbClr>
                </a:solidFill>
                <a:latin typeface="FZHei-B01"/>
                <a:ea typeface="FZHei-B01"/>
                <a:cs typeface="FZHei-B01"/>
              </a:rPr>
              <a:t>《绥棱县2026年</a:t>
            </a:r>
            <a:endParaRPr lang="en-US" sz="1100"/>
          </a:p>
          <a:p>
            <a:pPr algn="ctr"/>
            <a:r>
              <a:rPr sz="4900" b="1" i="0" strike="noStrike">
                <a:ln/>
                <a:solidFill>
                  <a:srgbClr val="F9F4EE">
                    <a:alpha val="100000"/>
                  </a:srgbClr>
                </a:solidFill>
                <a:latin typeface="FZHei-B01"/>
                <a:ea typeface="FZHei-B01"/>
                <a:cs typeface="FZHei-B01"/>
              </a:rPr>
              <a:t>地质灾害防治工作方案》解读</a:t>
            </a:r>
            <a:endParaRPr/>
          </a:p>
        </p:txBody>
      </p:sp>
      <p:sp>
        <p:nvSpPr>
          <p:cNvPr id="5" name="TextBox 5"/>
          <p:cNvSpPr txBox="1"/>
          <p:nvPr/>
        </p:nvSpPr>
        <p:spPr>
          <a:xfrm>
            <a:off x="2051529" y="4117628"/>
            <a:ext cx="8085893" cy="335161"/>
          </a:xfrm>
          <a:prstGeom prst="rect">
            <a:avLst/>
          </a:prstGeom>
          <a:ln>
            <a:headEnd type="none"/>
            <a:tailEnd type="none"/>
          </a:ln>
        </p:spPr>
        <p:txBody>
          <a:bodyPr vert="horz" wrap="none" lIns="0" tIns="0" rIns="0" bIns="0" rtlCol="0" anchor="ctr" anchorCtr="1"/>
          <a:lstStyle/>
          <a:p>
            <a:pPr algn="ctr">
              <a:defRPr/>
            </a:pPr>
            <a:r>
              <a:rPr lang="en-US" sz="1600" b="0" i="0" strike="noStrike">
                <a:ln/>
                <a:solidFill>
                  <a:srgbClr val="F9F4EE">
                    <a:alpha val="87843"/>
                  </a:srgbClr>
                </a:solidFill>
                <a:latin typeface="FZFangSong-Z02"/>
                <a:ea typeface="FZFangSong-Z02"/>
                <a:cs typeface="FZFangSong-Z02"/>
              </a:rPr>
              <a:t>科学防治 守护安全——绥棱县自然资源局</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3" name="AutoShape 3"/>
          <p:cNvSpPr/>
          <p:nvPr/>
        </p:nvSpPr>
        <p:spPr>
          <a:xfrm>
            <a:off x="0" y="0"/>
            <a:ext cx="12188952" cy="6858000"/>
          </a:xfrm>
          <a:prstGeom prst="rect">
            <a:avLst/>
          </a:prstGeom>
          <a:solidFill>
            <a:srgbClr val="0A0A0B">
              <a:alpha val="25098"/>
            </a:srgbClr>
          </a:solidFill>
          <a:ln>
            <a:headEnd type="none"/>
            <a:tailEnd type="none"/>
          </a:ln>
        </p:spPr>
      </p:sp>
      <p:sp>
        <p:nvSpPr>
          <p:cNvPr id="4" name="TextBox 4"/>
          <p:cNvSpPr txBox="1"/>
          <p:nvPr/>
        </p:nvSpPr>
        <p:spPr>
          <a:xfrm>
            <a:off x="5603169" y="2517577"/>
            <a:ext cx="6585783" cy="152400"/>
          </a:xfrm>
          <a:prstGeom prst="rect">
            <a:avLst/>
          </a:prstGeom>
          <a:ln>
            <a:headEnd type="none"/>
            <a:tailEnd type="none"/>
          </a:ln>
        </p:spPr>
        <p:txBody>
          <a:bodyPr vert="horz" wrap="none" lIns="0" tIns="0" rIns="0" bIns="0" rtlCol="0" anchor="t" anchorCtr="0"/>
          <a:lstStyle/>
          <a:p>
            <a:pPr algn="l">
              <a:defRPr/>
            </a:pPr>
            <a:r>
              <a:rPr lang="en-US" sz="1000" b="0" i="0" strike="noStrike">
                <a:ln/>
                <a:solidFill>
                  <a:srgbClr val="F9F4EE">
                    <a:alpha val="70196"/>
                  </a:srgbClr>
                </a:solidFill>
                <a:latin typeface="FZHei-B01"/>
                <a:ea typeface="FZHei-B01"/>
                <a:cs typeface="FZHei-B01"/>
              </a:rPr>
              <a:t>CHAPTER 03</a:t>
            </a:r>
            <a:endParaRPr lang="en-US" sz="1100"/>
          </a:p>
        </p:txBody>
      </p:sp>
      <p:sp>
        <p:nvSpPr>
          <p:cNvPr id="5" name="TextBox 5"/>
          <p:cNvSpPr txBox="1"/>
          <p:nvPr/>
        </p:nvSpPr>
        <p:spPr>
          <a:xfrm>
            <a:off x="1689670" y="3003352"/>
            <a:ext cx="8809613" cy="754261"/>
          </a:xfrm>
          <a:prstGeom prst="rect">
            <a:avLst/>
          </a:prstGeom>
          <a:ln>
            <a:headEnd type="none"/>
            <a:tailEnd type="none"/>
          </a:ln>
        </p:spPr>
        <p:txBody>
          <a:bodyPr vert="horz" wrap="none" lIns="0" tIns="0" rIns="0" bIns="0" rtlCol="0" anchor="t" anchorCtr="1"/>
          <a:lstStyle/>
          <a:p>
            <a:pPr algn="ctr">
              <a:defRPr/>
            </a:pPr>
            <a:r>
              <a:rPr lang="en-US" sz="5400" b="1" i="0" strike="noStrike">
                <a:ln/>
                <a:solidFill>
                  <a:srgbClr val="F9F4EE">
                    <a:alpha val="100000"/>
                  </a:srgbClr>
                </a:solidFill>
                <a:latin typeface="FZHei-B01"/>
                <a:ea typeface="FZHei-B01"/>
                <a:cs typeface="FZHei-B01"/>
              </a:rPr>
              <a:t>分区防治措施详解</a:t>
            </a:r>
            <a:endParaRPr lang="en-US" sz="1100"/>
          </a:p>
        </p:txBody>
      </p:sp>
      <p:sp>
        <p:nvSpPr>
          <p:cNvPr id="6" name="TextBox 6"/>
          <p:cNvSpPr txBox="1"/>
          <p:nvPr/>
        </p:nvSpPr>
        <p:spPr>
          <a:xfrm>
            <a:off x="1999750" y="4024312"/>
            <a:ext cx="8189451" cy="335161"/>
          </a:xfrm>
          <a:prstGeom prst="rect">
            <a:avLst/>
          </a:prstGeom>
          <a:ln>
            <a:headEnd type="none"/>
            <a:tailEnd type="none"/>
          </a:ln>
        </p:spPr>
        <p:txBody>
          <a:bodyPr vert="horz" wrap="none" lIns="0" tIns="0" rIns="0" bIns="0" rtlCol="0" anchor="ctr" anchorCtr="1"/>
          <a:lstStyle/>
          <a:p>
            <a:pPr algn="ctr">
              <a:defRPr/>
            </a:pPr>
            <a:r>
              <a:rPr lang="en-US" sz="1600" b="0" i="0" strike="noStrike">
                <a:ln/>
                <a:solidFill>
                  <a:srgbClr val="F9F4EE">
                    <a:alpha val="85098"/>
                  </a:srgbClr>
                </a:solidFill>
                <a:latin typeface="FZFangSong-Z02"/>
                <a:ea typeface="FZFangSong-Z02"/>
                <a:cs typeface="FZFangSong-Z02"/>
              </a:rPr>
              <a:t>因地制宜、分级施策，确保每项措施精准落地</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E0E0E0">
              <a:alpha val="100000"/>
            </a:srgbClr>
          </a:solidFill>
          <a:ln>
            <a:headEnd type="none"/>
            <a:tailEnd type="none"/>
          </a:ln>
        </p:spPr>
      </p:sp>
      <p:sp>
        <p:nvSpPr>
          <p:cNvPr id="3" name="AutoShape 3"/>
          <p:cNvSpPr/>
          <p:nvPr/>
        </p:nvSpPr>
        <p:spPr>
          <a:xfrm>
            <a:off x="0" y="0"/>
            <a:ext cx="12188952" cy="6858000"/>
          </a:xfrm>
          <a:prstGeom prst="rect">
            <a:avLst/>
          </a:prstGeom>
          <a:solidFill>
            <a:srgbClr val="F9F4EE">
              <a:alpha val="100000"/>
            </a:srgbClr>
          </a:solidFill>
          <a:ln>
            <a:headEnd type="none"/>
            <a:tailEnd type="none"/>
          </a:ln>
        </p:spPr>
      </p:sp>
      <p:sp>
        <p:nvSpPr>
          <p:cNvPr id="4" name="TextBox 4"/>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PREVENTION MEASURES</a:t>
            </a:r>
            <a:endParaRPr lang="en-US" sz="1100"/>
          </a:p>
        </p:txBody>
      </p:sp>
      <p:sp>
        <p:nvSpPr>
          <p:cNvPr id="5" name="TextBox 5"/>
          <p:cNvSpPr txBox="1"/>
          <p:nvPr/>
        </p:nvSpPr>
        <p:spPr>
          <a:xfrm>
            <a:off x="457086" y="76200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ln/>
                <a:solidFill>
                  <a:srgbClr val="1C0A0A">
                    <a:alpha val="100000"/>
                  </a:srgbClr>
                </a:solidFill>
                <a:latin typeface="FZHei-B01"/>
                <a:ea typeface="FZHei-B01"/>
                <a:cs typeface="FZHei-B01"/>
              </a:rPr>
              <a:t>重点及次重点防治区措施</a:t>
            </a:r>
            <a:endParaRPr lang="en-US" sz="1100"/>
          </a:p>
        </p:txBody>
      </p:sp>
      <p:sp>
        <p:nvSpPr>
          <p:cNvPr id="6" name="AutoShape 6"/>
          <p:cNvSpPr/>
          <p:nvPr/>
        </p:nvSpPr>
        <p:spPr>
          <a:xfrm>
            <a:off x="457086" y="1333500"/>
            <a:ext cx="9522" cy="649486"/>
          </a:xfrm>
          <a:prstGeom prst="line">
            <a:avLst/>
          </a:prstGeom>
          <a:ln w="9525">
            <a:solidFill>
              <a:srgbClr val="B5302A">
                <a:alpha val="78039"/>
              </a:srgbClr>
            </a:solidFill>
            <a:prstDash val="solid"/>
            <a:headEnd type="none"/>
            <a:tailEnd type="none"/>
          </a:ln>
        </p:spPr>
      </p:sp>
      <p:sp>
        <p:nvSpPr>
          <p:cNvPr id="7" name="TextBox 7"/>
          <p:cNvSpPr txBox="1"/>
          <p:nvPr/>
        </p:nvSpPr>
        <p:spPr>
          <a:xfrm>
            <a:off x="580880" y="1371600"/>
            <a:ext cx="11608072" cy="562868"/>
          </a:xfrm>
          <a:prstGeom prst="rect">
            <a:avLst/>
          </a:prstGeom>
          <a:ln>
            <a:headEnd type="none"/>
            <a:tailEnd type="none"/>
          </a:ln>
        </p:spPr>
        <p:txBody>
          <a:bodyPr vert="horz" wrap="square" lIns="0" tIns="0" rIns="0" bIns="0" rtlCol="0" anchor="t" anchorCtr="0"/>
          <a:lstStyle/>
          <a:p>
            <a:pPr algn="l">
              <a:defRPr/>
            </a:pPr>
            <a:r>
              <a:rPr lang="en-US" sz="1600" b="0" i="1" strike="noStrike" dirty="0" err="1">
                <a:ln/>
                <a:solidFill>
                  <a:srgbClr val="1C0A0A">
                    <a:alpha val="78039"/>
                  </a:srgbClr>
                </a:solidFill>
                <a:latin typeface="FZFangSong-Z02"/>
                <a:ea typeface="FZFangSong-Z02"/>
                <a:cs typeface="FZFangSong-Z02"/>
              </a:rPr>
              <a:t>重点及次重点防治区涉及居民区、交通干线、林场及水库等多类承灾体，需采取工程治理与群测群防</a:t>
            </a:r>
            <a:endParaRPr lang="en-US" sz="1100" dirty="0"/>
          </a:p>
          <a:p>
            <a:pPr algn="l"/>
            <a:r>
              <a:rPr sz="1600" b="0" i="1" strike="noStrike" dirty="0" err="1">
                <a:ln/>
                <a:solidFill>
                  <a:srgbClr val="1C0A0A">
                    <a:alpha val="78039"/>
                  </a:srgbClr>
                </a:solidFill>
                <a:latin typeface="FZFangSong-Z02"/>
                <a:ea typeface="FZFangSong-Z02"/>
                <a:cs typeface="FZFangSong-Z02"/>
              </a:rPr>
              <a:t>相结合的综合防治策略</a:t>
            </a:r>
            <a:r>
              <a:rPr sz="1600" b="0" i="1" strike="noStrike" dirty="0">
                <a:ln/>
                <a:solidFill>
                  <a:srgbClr val="1C0A0A">
                    <a:alpha val="78039"/>
                  </a:srgbClr>
                </a:solidFill>
                <a:latin typeface="FZFangSong-Z02"/>
                <a:ea typeface="FZFangSong-Z02"/>
                <a:cs typeface="FZFangSong-Z02"/>
              </a:rPr>
              <a:t>。</a:t>
            </a:r>
            <a:endParaRPr dirty="0"/>
          </a:p>
        </p:txBody>
      </p:sp>
      <p:sp>
        <p:nvSpPr>
          <p:cNvPr id="8" name="AutoShape 8"/>
          <p:cNvSpPr/>
          <p:nvPr/>
        </p:nvSpPr>
        <p:spPr>
          <a:xfrm>
            <a:off x="457086" y="2173486"/>
            <a:ext cx="6399200" cy="1332904"/>
          </a:xfrm>
          <a:prstGeom prst="rect">
            <a:avLst/>
          </a:prstGeom>
          <a:solidFill>
            <a:srgbClr val="F0EAE2">
              <a:alpha val="100000"/>
            </a:srgbClr>
          </a:solidFill>
          <a:ln w="9525">
            <a:solidFill>
              <a:srgbClr val="D8D0C5">
                <a:alpha val="100000"/>
              </a:srgbClr>
            </a:solidFill>
            <a:prstDash val="solid"/>
            <a:headEnd type="none"/>
            <a:tailEnd type="none"/>
          </a:ln>
        </p:spPr>
      </p:sp>
      <p:sp>
        <p:nvSpPr>
          <p:cNvPr id="9" name="AutoShape 9"/>
          <p:cNvSpPr/>
          <p:nvPr/>
        </p:nvSpPr>
        <p:spPr>
          <a:xfrm>
            <a:off x="457086" y="2173486"/>
            <a:ext cx="6399200" cy="9525"/>
          </a:xfrm>
          <a:prstGeom prst="line">
            <a:avLst/>
          </a:prstGeom>
          <a:ln w="28575">
            <a:solidFill>
              <a:srgbClr val="B5302A">
                <a:alpha val="100000"/>
              </a:srgbClr>
            </a:solidFill>
            <a:prstDash val="solid"/>
            <a:headEnd type="none"/>
            <a:tailEnd type="none"/>
          </a:ln>
        </p:spPr>
      </p:sp>
      <p:sp>
        <p:nvSpPr>
          <p:cNvPr id="10" name="TextBox 10"/>
          <p:cNvSpPr txBox="1"/>
          <p:nvPr/>
        </p:nvSpPr>
        <p:spPr>
          <a:xfrm>
            <a:off x="638015" y="2617142"/>
            <a:ext cx="222740"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FZHei-B01"/>
                <a:ea typeface="FZHei-B01"/>
                <a:cs typeface="FZHei-B01"/>
              </a:rPr>
              <a:t>01</a:t>
            </a:r>
            <a:endParaRPr lang="en-US" sz="1100"/>
          </a:p>
        </p:txBody>
      </p:sp>
      <p:sp>
        <p:nvSpPr>
          <p:cNvPr id="11" name="TextBox 11"/>
          <p:cNvSpPr txBox="1"/>
          <p:nvPr/>
        </p:nvSpPr>
        <p:spPr>
          <a:xfrm>
            <a:off x="994072" y="2636192"/>
            <a:ext cx="4955184" cy="413296"/>
          </a:xfrm>
          <a:prstGeom prst="rect">
            <a:avLst/>
          </a:prstGeom>
          <a:ln>
            <a:headEnd type="none"/>
            <a:tailEnd type="none"/>
          </a:ln>
        </p:spPr>
        <p:txBody>
          <a:bodyPr vert="horz" wrap="square" lIns="0" tIns="0" rIns="0" bIns="0" rtlCol="0" anchor="t" anchorCtr="0"/>
          <a:lstStyle/>
          <a:p>
            <a:pPr algn="l">
              <a:defRPr/>
            </a:pPr>
            <a:r>
              <a:rPr lang="en-US" sz="1400" b="0" i="0" strike="noStrike" dirty="0">
                <a:ln/>
                <a:solidFill>
                  <a:srgbClr val="1C0A0A">
                    <a:alpha val="87843"/>
                  </a:srgbClr>
                </a:solidFill>
                <a:latin typeface="FZFangSong-Z02"/>
                <a:ea typeface="FZFangSong-Z02"/>
                <a:cs typeface="FZFangSong-Z02"/>
              </a:rPr>
              <a:t>承灾体主要包括道路、民房和居民，威胁财产评估约35万元，防治工作直</a:t>
            </a:r>
            <a:r>
              <a:rPr sz="1400" b="0" i="0" strike="noStrike" dirty="0">
                <a:ln/>
                <a:solidFill>
                  <a:srgbClr val="1C0A0A">
                    <a:alpha val="87843"/>
                  </a:srgbClr>
                </a:solidFill>
                <a:latin typeface="FZFangSong-Z02"/>
                <a:ea typeface="FZFangSong-Z02"/>
                <a:cs typeface="FZFangSong-Z02"/>
              </a:rPr>
              <a:t>接关系人民群众生命财产安全。</a:t>
            </a:r>
            <a:endParaRPr sz="1400" dirty="0"/>
          </a:p>
        </p:txBody>
      </p:sp>
      <p:sp>
        <p:nvSpPr>
          <p:cNvPr id="13" name="AutoShape 13"/>
          <p:cNvSpPr/>
          <p:nvPr/>
        </p:nvSpPr>
        <p:spPr>
          <a:xfrm>
            <a:off x="457086" y="3620691"/>
            <a:ext cx="6399200" cy="1332904"/>
          </a:xfrm>
          <a:prstGeom prst="rect">
            <a:avLst/>
          </a:prstGeom>
          <a:solidFill>
            <a:srgbClr val="F0EAE2">
              <a:alpha val="100000"/>
            </a:srgbClr>
          </a:solidFill>
          <a:ln w="9525">
            <a:solidFill>
              <a:srgbClr val="D8D0C5">
                <a:alpha val="100000"/>
              </a:srgbClr>
            </a:solidFill>
            <a:prstDash val="solid"/>
            <a:headEnd type="none"/>
            <a:tailEnd type="none"/>
          </a:ln>
        </p:spPr>
      </p:sp>
      <p:sp>
        <p:nvSpPr>
          <p:cNvPr id="14" name="AutoShape 14"/>
          <p:cNvSpPr/>
          <p:nvPr/>
        </p:nvSpPr>
        <p:spPr>
          <a:xfrm>
            <a:off x="457086" y="3620691"/>
            <a:ext cx="6399200" cy="9525"/>
          </a:xfrm>
          <a:prstGeom prst="line">
            <a:avLst/>
          </a:prstGeom>
          <a:ln w="28575">
            <a:solidFill>
              <a:srgbClr val="B5302A">
                <a:alpha val="100000"/>
              </a:srgbClr>
            </a:solidFill>
            <a:prstDash val="solid"/>
            <a:headEnd type="none"/>
            <a:tailEnd type="none"/>
          </a:ln>
        </p:spPr>
      </p:sp>
      <p:sp>
        <p:nvSpPr>
          <p:cNvPr id="15" name="TextBox 15"/>
          <p:cNvSpPr txBox="1"/>
          <p:nvPr/>
        </p:nvSpPr>
        <p:spPr>
          <a:xfrm>
            <a:off x="638015" y="4064347"/>
            <a:ext cx="222740"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FZHei-B01"/>
                <a:ea typeface="FZHei-B01"/>
                <a:cs typeface="FZHei-B01"/>
              </a:rPr>
              <a:t>02</a:t>
            </a:r>
            <a:endParaRPr lang="en-US" sz="1100"/>
          </a:p>
        </p:txBody>
      </p:sp>
      <p:sp>
        <p:nvSpPr>
          <p:cNvPr id="16" name="TextBox 16"/>
          <p:cNvSpPr txBox="1"/>
          <p:nvPr/>
        </p:nvSpPr>
        <p:spPr>
          <a:xfrm>
            <a:off x="994072" y="4083397"/>
            <a:ext cx="4786158"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7843"/>
                  </a:srgbClr>
                </a:solidFill>
                <a:latin typeface="FZFangSong-Z02"/>
                <a:ea typeface="FZFangSong-Z02"/>
                <a:cs typeface="FZFangSong-Z02"/>
              </a:rPr>
              <a:t>有崩塌隐患点的重点防治区实施五项综合措施：工程治理、安装防护措</a:t>
            </a:r>
            <a:r>
              <a:rPr sz="1400" b="0" i="0" strike="noStrike" dirty="0" err="1">
                <a:ln/>
                <a:solidFill>
                  <a:srgbClr val="1C0A0A">
                    <a:alpha val="87843"/>
                  </a:srgbClr>
                </a:solidFill>
                <a:latin typeface="FZFangSong-Z02"/>
                <a:ea typeface="FZFangSong-Z02"/>
                <a:cs typeface="FZFangSong-Z02"/>
              </a:rPr>
              <a:t>施、群测群防、警示标示、风险巡查</a:t>
            </a:r>
            <a:r>
              <a:rPr sz="1400" b="0" i="0" strike="noStrike" dirty="0">
                <a:ln/>
                <a:solidFill>
                  <a:srgbClr val="1C0A0A">
                    <a:alpha val="87843"/>
                  </a:srgbClr>
                </a:solidFill>
                <a:latin typeface="FZFangSong-Z02"/>
                <a:ea typeface="FZFangSong-Z02"/>
                <a:cs typeface="FZFangSong-Z02"/>
              </a:rPr>
              <a:t>。</a:t>
            </a:r>
            <a:endParaRPr sz="1400" dirty="0"/>
          </a:p>
        </p:txBody>
      </p:sp>
      <p:sp>
        <p:nvSpPr>
          <p:cNvPr id="18" name="AutoShape 18"/>
          <p:cNvSpPr/>
          <p:nvPr/>
        </p:nvSpPr>
        <p:spPr>
          <a:xfrm>
            <a:off x="457086" y="5067896"/>
            <a:ext cx="6399200" cy="1332904"/>
          </a:xfrm>
          <a:prstGeom prst="rect">
            <a:avLst/>
          </a:prstGeom>
          <a:solidFill>
            <a:srgbClr val="F0EAE2">
              <a:alpha val="100000"/>
            </a:srgbClr>
          </a:solidFill>
          <a:ln w="9525">
            <a:solidFill>
              <a:srgbClr val="D8D0C5">
                <a:alpha val="100000"/>
              </a:srgbClr>
            </a:solidFill>
            <a:prstDash val="solid"/>
            <a:headEnd type="none"/>
            <a:tailEnd type="none"/>
          </a:ln>
        </p:spPr>
      </p:sp>
      <p:sp>
        <p:nvSpPr>
          <p:cNvPr id="19" name="AutoShape 19"/>
          <p:cNvSpPr/>
          <p:nvPr/>
        </p:nvSpPr>
        <p:spPr>
          <a:xfrm>
            <a:off x="457086" y="5067896"/>
            <a:ext cx="6399200" cy="9525"/>
          </a:xfrm>
          <a:prstGeom prst="line">
            <a:avLst/>
          </a:prstGeom>
          <a:ln w="28575">
            <a:solidFill>
              <a:srgbClr val="B5302A">
                <a:alpha val="100000"/>
              </a:srgbClr>
            </a:solidFill>
            <a:prstDash val="solid"/>
            <a:headEnd type="none"/>
            <a:tailEnd type="none"/>
          </a:ln>
        </p:spPr>
      </p:sp>
      <p:sp>
        <p:nvSpPr>
          <p:cNvPr id="20" name="TextBox 20"/>
          <p:cNvSpPr txBox="1"/>
          <p:nvPr/>
        </p:nvSpPr>
        <p:spPr>
          <a:xfrm>
            <a:off x="638015" y="5511552"/>
            <a:ext cx="222740"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FZHei-B01"/>
                <a:ea typeface="FZHei-B01"/>
                <a:cs typeface="FZHei-B01"/>
              </a:rPr>
              <a:t>03</a:t>
            </a:r>
            <a:endParaRPr lang="en-US" sz="1100"/>
          </a:p>
        </p:txBody>
      </p:sp>
      <p:sp>
        <p:nvSpPr>
          <p:cNvPr id="21" name="TextBox 21"/>
          <p:cNvSpPr txBox="1"/>
          <p:nvPr/>
        </p:nvSpPr>
        <p:spPr>
          <a:xfrm>
            <a:off x="994072" y="5530602"/>
            <a:ext cx="4786158"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7843"/>
                  </a:srgbClr>
                </a:solidFill>
                <a:latin typeface="FZFangSong-Z02"/>
                <a:ea typeface="FZFangSong-Z02"/>
                <a:cs typeface="FZFangSong-Z02"/>
              </a:rPr>
              <a:t>无崩塌隐患点的次重点防治区以群测群防和风险巡查为主，保持常态化</a:t>
            </a:r>
            <a:r>
              <a:rPr sz="1400" b="0" i="0" strike="noStrike" dirty="0" err="1">
                <a:ln/>
                <a:solidFill>
                  <a:srgbClr val="1C0A0A">
                    <a:alpha val="87843"/>
                  </a:srgbClr>
                </a:solidFill>
                <a:latin typeface="FZFangSong-Z02"/>
                <a:ea typeface="FZFangSong-Z02"/>
                <a:cs typeface="FZFangSong-Z02"/>
              </a:rPr>
              <a:t>监测不松懈</a:t>
            </a:r>
            <a:r>
              <a:rPr sz="1400" b="0" i="0" strike="noStrike" dirty="0">
                <a:ln/>
                <a:solidFill>
                  <a:srgbClr val="1C0A0A">
                    <a:alpha val="87843"/>
                  </a:srgbClr>
                </a:solidFill>
                <a:latin typeface="FZFangSong-Z02"/>
                <a:ea typeface="FZFangSong-Z02"/>
                <a:cs typeface="FZFangSong-Z02"/>
              </a:rPr>
              <a:t>。</a:t>
            </a:r>
            <a:endParaRPr sz="1400" dirty="0"/>
          </a:p>
        </p:txBody>
      </p:sp>
      <p:pic>
        <p:nvPicPr>
          <p:cNvPr id="23" name="Picture 23"/>
          <p:cNvPicPr>
            <a:picLocks noChangeAspect="1"/>
          </p:cNvPicPr>
          <p:nvPr/>
        </p:nvPicPr>
        <p:blipFill>
          <a:blip r:embed="rId3">
            <a:alphaModFix/>
          </a:blip>
          <a:srcRect/>
          <a:stretch>
            <a:fillRect/>
          </a:stretch>
        </p:blipFill>
        <p:spPr>
          <a:xfrm>
            <a:off x="7161009" y="2639318"/>
            <a:ext cx="4570857" cy="3048000"/>
          </a:xfrm>
          <a:prstGeom prst="rect">
            <a:avLst/>
          </a:prstGeom>
          <a:ln>
            <a:headEnd type="none"/>
            <a:tailEnd type="none"/>
          </a:ln>
        </p:spPr>
      </p:pic>
      <p:sp>
        <p:nvSpPr>
          <p:cNvPr id="24" name="TextBox 24"/>
          <p:cNvSpPr txBox="1"/>
          <p:nvPr/>
        </p:nvSpPr>
        <p:spPr>
          <a:xfrm>
            <a:off x="7161009" y="5782568"/>
            <a:ext cx="4570857"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山体崩塌防护工程治理设施实景</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9F4EE">
              <a:alpha val="100000"/>
            </a:srgbClr>
          </a:solidFill>
          <a:ln>
            <a:headEnd type="none"/>
            <a:tailEnd type="none"/>
          </a:ln>
        </p:spPr>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绥棱县 · 地质灾害防治方案</a:t>
            </a:r>
            <a:endParaRPr lang="en-US" sz="1100"/>
          </a:p>
        </p:txBody>
      </p:sp>
      <p:sp>
        <p:nvSpPr>
          <p:cNvPr id="4" name="TextBox 4"/>
          <p:cNvSpPr txBox="1"/>
          <p:nvPr/>
        </p:nvSpPr>
        <p:spPr>
          <a:xfrm>
            <a:off x="457086" y="78105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ln/>
                <a:solidFill>
                  <a:srgbClr val="1C0A0A">
                    <a:alpha val="100000"/>
                  </a:srgbClr>
                </a:solidFill>
                <a:latin typeface="FZHei-B01"/>
                <a:ea typeface="FZHei-B01"/>
                <a:cs typeface="FZHei-B01"/>
              </a:rPr>
              <a:t>一般防治区与汛期防范要求</a:t>
            </a:r>
            <a:endParaRPr lang="en-US" sz="1100"/>
          </a:p>
        </p:txBody>
      </p:sp>
      <p:sp>
        <p:nvSpPr>
          <p:cNvPr id="5" name="AutoShape 5"/>
          <p:cNvSpPr/>
          <p:nvPr/>
        </p:nvSpPr>
        <p:spPr>
          <a:xfrm>
            <a:off x="457086" y="1371600"/>
            <a:ext cx="9522" cy="649486"/>
          </a:xfrm>
          <a:prstGeom prst="line">
            <a:avLst/>
          </a:prstGeom>
          <a:ln w="9525">
            <a:solidFill>
              <a:srgbClr val="B5302A">
                <a:alpha val="78039"/>
              </a:srgbClr>
            </a:solidFill>
            <a:prstDash val="solid"/>
            <a:headEnd type="none"/>
            <a:tailEnd type="none"/>
          </a:ln>
        </p:spPr>
      </p:sp>
      <p:sp>
        <p:nvSpPr>
          <p:cNvPr id="6" name="TextBox 6"/>
          <p:cNvSpPr txBox="1"/>
          <p:nvPr/>
        </p:nvSpPr>
        <p:spPr>
          <a:xfrm>
            <a:off x="599925" y="1409700"/>
            <a:ext cx="11589027" cy="562868"/>
          </a:xfrm>
          <a:prstGeom prst="rect">
            <a:avLst/>
          </a:prstGeom>
          <a:ln>
            <a:headEnd type="none"/>
            <a:tailEnd type="none"/>
          </a:ln>
        </p:spPr>
        <p:txBody>
          <a:bodyPr vert="horz" wrap="square" lIns="0" tIns="0" rIns="0" bIns="0" rtlCol="0" anchor="t" anchorCtr="0"/>
          <a:lstStyle/>
          <a:p>
            <a:pPr algn="l">
              <a:defRPr/>
            </a:pPr>
            <a:r>
              <a:rPr lang="en-US" sz="1600" b="0" i="1" strike="noStrike">
                <a:ln/>
                <a:solidFill>
                  <a:srgbClr val="1C0A0A">
                    <a:alpha val="78039"/>
                  </a:srgbClr>
                </a:solidFill>
                <a:latin typeface="FZFangSong-Z02"/>
                <a:ea typeface="FZFangSong-Z02"/>
                <a:cs typeface="FZFangSong-Z02"/>
              </a:rPr>
              <a:t>一般防治区覆盖99.5%县域面积，以群测群防为基本手段；汛期6-9月为关键防范窗口，需提前完成隐患排查并建立快速预</a:t>
            </a:r>
            <a:endParaRPr lang="en-US" sz="1100"/>
          </a:p>
          <a:p>
            <a:pPr algn="l"/>
            <a:r>
              <a:rPr sz="1600" b="0" i="1" strike="noStrike">
                <a:ln/>
                <a:solidFill>
                  <a:srgbClr val="1C0A0A">
                    <a:alpha val="78039"/>
                  </a:srgbClr>
                </a:solidFill>
                <a:latin typeface="FZFangSong-Z02"/>
                <a:ea typeface="FZFangSong-Z02"/>
                <a:cs typeface="FZFangSong-Z02"/>
              </a:rPr>
              <a:t>警传达机制。</a:t>
            </a:r>
            <a:endParaRPr/>
          </a:p>
        </p:txBody>
      </p:sp>
      <p:sp>
        <p:nvSpPr>
          <p:cNvPr id="7" name="AutoShape 7"/>
          <p:cNvSpPr/>
          <p:nvPr/>
        </p:nvSpPr>
        <p:spPr>
          <a:xfrm>
            <a:off x="457086" y="2249686"/>
            <a:ext cx="5465983" cy="4151114"/>
          </a:xfrm>
          <a:prstGeom prst="rect">
            <a:avLst/>
          </a:prstGeom>
          <a:solidFill>
            <a:srgbClr val="F0EBE3">
              <a:alpha val="100000"/>
            </a:srgbClr>
          </a:solidFill>
          <a:ln w="9525">
            <a:solidFill>
              <a:srgbClr val="D6CFC4">
                <a:alpha val="100000"/>
              </a:srgbClr>
            </a:solidFill>
            <a:prstDash val="solid"/>
            <a:headEnd type="none"/>
            <a:tailEnd type="none"/>
          </a:ln>
        </p:spPr>
      </p:sp>
      <p:sp>
        <p:nvSpPr>
          <p:cNvPr id="8" name="AutoShape 8"/>
          <p:cNvSpPr/>
          <p:nvPr/>
        </p:nvSpPr>
        <p:spPr>
          <a:xfrm>
            <a:off x="457086" y="2249686"/>
            <a:ext cx="5465983" cy="9525"/>
          </a:xfrm>
          <a:prstGeom prst="line">
            <a:avLst/>
          </a:prstGeom>
          <a:ln w="28575">
            <a:solidFill>
              <a:srgbClr val="B5302A">
                <a:alpha val="100000"/>
              </a:srgbClr>
            </a:solidFill>
            <a:prstDash val="solid"/>
            <a:headEnd type="none"/>
            <a:tailEnd type="none"/>
          </a:ln>
        </p:spPr>
      </p:sp>
      <p:sp>
        <p:nvSpPr>
          <p:cNvPr id="9" name="TextBox 9"/>
          <p:cNvSpPr txBox="1"/>
          <p:nvPr/>
        </p:nvSpPr>
        <p:spPr>
          <a:xfrm>
            <a:off x="695151" y="2564011"/>
            <a:ext cx="4989852" cy="257175"/>
          </a:xfrm>
          <a:prstGeom prst="rect">
            <a:avLst/>
          </a:prstGeom>
          <a:ln>
            <a:headEnd type="none"/>
            <a:tailEnd type="none"/>
          </a:ln>
        </p:spPr>
        <p:txBody>
          <a:bodyPr vert="horz" wrap="none" lIns="0" tIns="0" rIns="0" bIns="0" rtlCol="0" anchor="t" anchorCtr="0"/>
          <a:lstStyle/>
          <a:p>
            <a:pPr algn="l">
              <a:defRPr/>
            </a:pPr>
            <a:r>
              <a:rPr lang="en-US" sz="1800" b="1" i="0" strike="noStrike">
                <a:ln/>
                <a:solidFill>
                  <a:srgbClr val="1C0A0A">
                    <a:alpha val="100000"/>
                  </a:srgbClr>
                </a:solidFill>
                <a:latin typeface="FZHei-B01"/>
                <a:ea typeface="FZHei-B01"/>
                <a:cs typeface="FZHei-B01"/>
              </a:rPr>
              <a:t>一般防治区策略</a:t>
            </a:r>
            <a:endParaRPr lang="en-US" sz="1100"/>
          </a:p>
        </p:txBody>
      </p:sp>
      <p:sp>
        <p:nvSpPr>
          <p:cNvPr id="10" name="AutoShape 10"/>
          <p:cNvSpPr/>
          <p:nvPr/>
        </p:nvSpPr>
        <p:spPr>
          <a:xfrm>
            <a:off x="623731" y="3393578"/>
            <a:ext cx="190452" cy="190500"/>
          </a:xfrm>
          <a:custGeom>
            <a:avLst/>
            <a:gdLst/>
            <a:ahLst/>
            <a:cxnLst/>
            <a:rect l="l" t="t" r="r" b="b"/>
            <a:pathLst>
              <a:path w="9998" h="10000">
                <a:moveTo>
                  <a:pt x="2160" y="6371"/>
                </a:moveTo>
                <a:lnTo>
                  <a:pt x="4999" y="8685"/>
                </a:lnTo>
                <a:lnTo>
                  <a:pt x="7838" y="6371"/>
                </a:lnTo>
                <a:cubicBezTo>
                  <a:pt x="8358" y="5954"/>
                  <a:pt x="8711" y="5463"/>
                  <a:pt x="8895" y="4897"/>
                </a:cubicBezTo>
                <a:cubicBezTo>
                  <a:pt x="9071" y="4343"/>
                  <a:pt x="9071" y="3790"/>
                  <a:pt x="8895" y="3237"/>
                </a:cubicBezTo>
                <a:cubicBezTo>
                  <a:pt x="8711" y="2671"/>
                  <a:pt x="8360" y="2178"/>
                  <a:pt x="7843" y="1758"/>
                </a:cubicBezTo>
                <a:cubicBezTo>
                  <a:pt x="7326" y="1338"/>
                  <a:pt x="6719" y="1054"/>
                  <a:pt x="6022" y="905"/>
                </a:cubicBezTo>
                <a:cubicBezTo>
                  <a:pt x="5340" y="761"/>
                  <a:pt x="4658" y="761"/>
                  <a:pt x="3976" y="905"/>
                </a:cubicBezTo>
                <a:cubicBezTo>
                  <a:pt x="3278" y="1054"/>
                  <a:pt x="2671" y="1338"/>
                  <a:pt x="2155" y="1758"/>
                </a:cubicBezTo>
                <a:cubicBezTo>
                  <a:pt x="1637" y="2178"/>
                  <a:pt x="1287" y="2671"/>
                  <a:pt x="1103" y="3237"/>
                </a:cubicBezTo>
                <a:cubicBezTo>
                  <a:pt x="927" y="3790"/>
                  <a:pt x="927" y="4343"/>
                  <a:pt x="1103" y="4897"/>
                </a:cubicBezTo>
                <a:cubicBezTo>
                  <a:pt x="1287" y="5463"/>
                  <a:pt x="1639" y="5954"/>
                  <a:pt x="2160" y="6371"/>
                </a:cubicBezTo>
                <a:moveTo>
                  <a:pt x="8653" y="7034"/>
                </a:moveTo>
                <a:lnTo>
                  <a:pt x="4999" y="10000"/>
                </a:lnTo>
                <a:lnTo>
                  <a:pt x="1345" y="7034"/>
                </a:lnTo>
                <a:cubicBezTo>
                  <a:pt x="678" y="6498"/>
                  <a:pt x="230" y="5864"/>
                  <a:pt x="0" y="5131"/>
                </a:cubicBezTo>
                <a:cubicBezTo>
                  <a:pt x="-230" y="4421"/>
                  <a:pt x="-230" y="3712"/>
                  <a:pt x="0" y="3004"/>
                </a:cubicBezTo>
                <a:cubicBezTo>
                  <a:pt x="230" y="2270"/>
                  <a:pt x="676" y="1634"/>
                  <a:pt x="1339" y="1096"/>
                </a:cubicBezTo>
                <a:cubicBezTo>
                  <a:pt x="2001" y="558"/>
                  <a:pt x="2785" y="192"/>
                  <a:pt x="3689" y="0"/>
                </a:cubicBezTo>
                <a:cubicBezTo>
                  <a:pt x="4562" y="-180"/>
                  <a:pt x="5435" y="-180"/>
                  <a:pt x="6309" y="0"/>
                </a:cubicBezTo>
                <a:cubicBezTo>
                  <a:pt x="7213" y="192"/>
                  <a:pt x="7996" y="558"/>
                  <a:pt x="8659" y="1096"/>
                </a:cubicBezTo>
                <a:cubicBezTo>
                  <a:pt x="9321" y="1634"/>
                  <a:pt x="9768" y="2270"/>
                  <a:pt x="9998" y="3004"/>
                </a:cubicBezTo>
                <a:cubicBezTo>
                  <a:pt x="10228" y="3712"/>
                  <a:pt x="10228" y="4421"/>
                  <a:pt x="9998" y="5131"/>
                </a:cubicBezTo>
                <a:cubicBezTo>
                  <a:pt x="9768" y="5864"/>
                  <a:pt x="9319" y="6498"/>
                  <a:pt x="8653" y="7034"/>
                </a:cubicBezTo>
                <a:moveTo>
                  <a:pt x="4999" y="5000"/>
                </a:moveTo>
                <a:cubicBezTo>
                  <a:pt x="5205" y="5000"/>
                  <a:pt x="5397" y="4958"/>
                  <a:pt x="5574" y="4874"/>
                </a:cubicBezTo>
                <a:cubicBezTo>
                  <a:pt x="5750" y="4790"/>
                  <a:pt x="5889" y="4676"/>
                  <a:pt x="5993" y="4534"/>
                </a:cubicBezTo>
                <a:cubicBezTo>
                  <a:pt x="6096" y="4390"/>
                  <a:pt x="6148" y="4235"/>
                  <a:pt x="6148" y="4067"/>
                </a:cubicBezTo>
                <a:cubicBezTo>
                  <a:pt x="6148" y="3899"/>
                  <a:pt x="6096" y="3743"/>
                  <a:pt x="5993" y="3601"/>
                </a:cubicBezTo>
                <a:cubicBezTo>
                  <a:pt x="5889" y="3457"/>
                  <a:pt x="5750" y="3344"/>
                  <a:pt x="5574" y="3260"/>
                </a:cubicBezTo>
                <a:cubicBezTo>
                  <a:pt x="5397" y="3176"/>
                  <a:pt x="5205" y="3134"/>
                  <a:pt x="4999" y="3134"/>
                </a:cubicBezTo>
                <a:cubicBezTo>
                  <a:pt x="4792" y="3134"/>
                  <a:pt x="4600" y="3176"/>
                  <a:pt x="4424" y="3260"/>
                </a:cubicBezTo>
                <a:cubicBezTo>
                  <a:pt x="4248" y="3344"/>
                  <a:pt x="4108" y="3457"/>
                  <a:pt x="4005" y="3601"/>
                </a:cubicBezTo>
                <a:cubicBezTo>
                  <a:pt x="3901" y="3743"/>
                  <a:pt x="3850" y="3899"/>
                  <a:pt x="3850" y="4067"/>
                </a:cubicBezTo>
                <a:cubicBezTo>
                  <a:pt x="3850" y="4235"/>
                  <a:pt x="3901" y="4390"/>
                  <a:pt x="4005" y="4534"/>
                </a:cubicBezTo>
                <a:cubicBezTo>
                  <a:pt x="4108" y="4676"/>
                  <a:pt x="4248" y="4790"/>
                  <a:pt x="4424" y="4874"/>
                </a:cubicBezTo>
                <a:cubicBezTo>
                  <a:pt x="4600" y="4958"/>
                  <a:pt x="4792" y="5000"/>
                  <a:pt x="4999" y="5000"/>
                </a:cubicBezTo>
                <a:moveTo>
                  <a:pt x="4999" y="5933"/>
                </a:moveTo>
                <a:cubicBezTo>
                  <a:pt x="4585" y="5933"/>
                  <a:pt x="4202" y="5849"/>
                  <a:pt x="3850" y="5681"/>
                </a:cubicBezTo>
                <a:cubicBezTo>
                  <a:pt x="3497" y="5513"/>
                  <a:pt x="3217" y="5286"/>
                  <a:pt x="3011" y="5000"/>
                </a:cubicBezTo>
                <a:cubicBezTo>
                  <a:pt x="2804" y="4714"/>
                  <a:pt x="2701" y="4401"/>
                  <a:pt x="2701" y="4063"/>
                </a:cubicBezTo>
                <a:cubicBezTo>
                  <a:pt x="2701" y="3723"/>
                  <a:pt x="2804" y="3412"/>
                  <a:pt x="3011" y="3130"/>
                </a:cubicBezTo>
                <a:cubicBezTo>
                  <a:pt x="3217" y="2846"/>
                  <a:pt x="3497" y="2621"/>
                  <a:pt x="3850" y="2453"/>
                </a:cubicBezTo>
                <a:cubicBezTo>
                  <a:pt x="4202" y="2285"/>
                  <a:pt x="4585" y="2201"/>
                  <a:pt x="4999" y="2201"/>
                </a:cubicBezTo>
                <a:cubicBezTo>
                  <a:pt x="5413" y="2201"/>
                  <a:pt x="5796" y="2285"/>
                  <a:pt x="6148" y="2453"/>
                </a:cubicBezTo>
                <a:cubicBezTo>
                  <a:pt x="6500" y="2621"/>
                  <a:pt x="6780" y="2846"/>
                  <a:pt x="6987" y="3130"/>
                </a:cubicBezTo>
                <a:cubicBezTo>
                  <a:pt x="7193" y="3412"/>
                  <a:pt x="7297" y="3723"/>
                  <a:pt x="7297" y="4063"/>
                </a:cubicBezTo>
                <a:cubicBezTo>
                  <a:pt x="7297" y="4401"/>
                  <a:pt x="7193" y="4714"/>
                  <a:pt x="6987" y="5000"/>
                </a:cubicBezTo>
                <a:cubicBezTo>
                  <a:pt x="6780" y="5286"/>
                  <a:pt x="6500" y="5513"/>
                  <a:pt x="6148" y="5681"/>
                </a:cubicBezTo>
                <a:cubicBezTo>
                  <a:pt x="5796" y="5849"/>
                  <a:pt x="5413" y="5933"/>
                  <a:pt x="4999" y="5933"/>
                </a:cubicBezTo>
              </a:path>
            </a:pathLst>
          </a:custGeom>
          <a:solidFill>
            <a:srgbClr val="B5302A">
              <a:alpha val="100000"/>
            </a:srgbClr>
          </a:solidFill>
          <a:ln>
            <a:headEnd type="none"/>
            <a:tailEnd type="none"/>
          </a:ln>
        </p:spPr>
      </p:sp>
      <p:sp>
        <p:nvSpPr>
          <p:cNvPr id="11" name="TextBox 11"/>
          <p:cNvSpPr txBox="1"/>
          <p:nvPr/>
        </p:nvSpPr>
        <p:spPr>
          <a:xfrm>
            <a:off x="857035" y="3365003"/>
            <a:ext cx="4827967" cy="464344"/>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5098"/>
                  </a:srgbClr>
                </a:solidFill>
                <a:latin typeface="FZFangSong-Z02"/>
                <a:ea typeface="FZFangSong-Z02"/>
                <a:cs typeface="FZFangSong-Z02"/>
              </a:rPr>
              <a:t>覆盖县域内除重点及次重点防治区以外的所有区域，总面积</a:t>
            </a:r>
            <a:endParaRPr lang="en-US" sz="1400" dirty="0"/>
          </a:p>
          <a:p>
            <a:pPr algn="l"/>
            <a:r>
              <a:rPr sz="1400" b="0" i="0" strike="noStrike" dirty="0">
                <a:ln/>
                <a:solidFill>
                  <a:srgbClr val="1C0A0A">
                    <a:alpha val="85098"/>
                  </a:srgbClr>
                </a:solidFill>
                <a:latin typeface="FZFangSong-Z02"/>
                <a:ea typeface="FZFangSong-Z02"/>
                <a:cs typeface="FZFangSong-Z02"/>
              </a:rPr>
              <a:t>4290.88km²，无已知崩塌隐患点</a:t>
            </a:r>
            <a:endParaRPr sz="1400" dirty="0"/>
          </a:p>
        </p:txBody>
      </p:sp>
      <p:sp>
        <p:nvSpPr>
          <p:cNvPr id="12" name="AutoShape 12"/>
          <p:cNvSpPr/>
          <p:nvPr/>
        </p:nvSpPr>
        <p:spPr>
          <a:xfrm>
            <a:off x="674023" y="4682430"/>
            <a:ext cx="190452" cy="190500"/>
          </a:xfrm>
          <a:custGeom>
            <a:avLst/>
            <a:gdLst/>
            <a:ahLst/>
            <a:cxnLst/>
            <a:rect l="l" t="t" r="r" b="b"/>
            <a:pathLst>
              <a:path w="9998" h="10000">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B5302A">
              <a:alpha val="100000"/>
            </a:srgbClr>
          </a:solidFill>
          <a:ln>
            <a:headEnd type="none"/>
            <a:tailEnd type="none"/>
          </a:ln>
        </p:spPr>
      </p:sp>
      <p:sp>
        <p:nvSpPr>
          <p:cNvPr id="13" name="TextBox 13"/>
          <p:cNvSpPr txBox="1"/>
          <p:nvPr/>
        </p:nvSpPr>
        <p:spPr>
          <a:xfrm>
            <a:off x="957618" y="4653855"/>
            <a:ext cx="4732741" cy="464344"/>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5098"/>
                  </a:srgbClr>
                </a:solidFill>
                <a:latin typeface="FZFangSong-Z02"/>
                <a:ea typeface="FZFangSong-Z02"/>
                <a:cs typeface="FZFangSong-Z02"/>
              </a:rPr>
              <a:t>以群测群防为核心手段，依托乡镇村基层防灾网络实现全域监测覆</a:t>
            </a:r>
            <a:r>
              <a:rPr sz="1400" b="0" i="0" strike="noStrike" dirty="0" err="1">
                <a:ln/>
                <a:solidFill>
                  <a:srgbClr val="1C0A0A">
                    <a:alpha val="85098"/>
                  </a:srgbClr>
                </a:solidFill>
                <a:latin typeface="FZFangSong-Z02"/>
                <a:ea typeface="FZFangSong-Z02"/>
                <a:cs typeface="FZFangSong-Z02"/>
              </a:rPr>
              <a:t>盖，确保隐患早发现早报告</a:t>
            </a:r>
            <a:endParaRPr sz="1400" dirty="0"/>
          </a:p>
        </p:txBody>
      </p:sp>
      <p:sp>
        <p:nvSpPr>
          <p:cNvPr id="14" name="AutoShape 14"/>
          <p:cNvSpPr/>
          <p:nvPr/>
        </p:nvSpPr>
        <p:spPr>
          <a:xfrm>
            <a:off x="695151" y="5648325"/>
            <a:ext cx="4989852" cy="9525"/>
          </a:xfrm>
          <a:prstGeom prst="line">
            <a:avLst/>
          </a:prstGeom>
          <a:ln w="9525">
            <a:solidFill>
              <a:srgbClr val="D6CFC4">
                <a:alpha val="100000"/>
              </a:srgbClr>
            </a:solidFill>
            <a:prstDash val="solid"/>
            <a:headEnd type="none"/>
            <a:tailEnd type="none"/>
          </a:ln>
        </p:spPr>
      </p:sp>
      <p:sp>
        <p:nvSpPr>
          <p:cNvPr id="15" name="TextBox 15"/>
          <p:cNvSpPr txBox="1"/>
          <p:nvPr/>
        </p:nvSpPr>
        <p:spPr>
          <a:xfrm>
            <a:off x="695151" y="5810250"/>
            <a:ext cx="4989852" cy="314325"/>
          </a:xfrm>
          <a:prstGeom prst="rect">
            <a:avLst/>
          </a:prstGeom>
          <a:ln>
            <a:headEnd type="none"/>
            <a:tailEnd type="none"/>
          </a:ln>
        </p:spPr>
        <p:txBody>
          <a:bodyPr vert="horz" wrap="none" lIns="0" tIns="0" rIns="0" bIns="0" rtlCol="0" anchor="t" anchorCtr="0"/>
          <a:lstStyle/>
          <a:p>
            <a:pPr algn="l">
              <a:defRPr/>
            </a:pPr>
            <a:r>
              <a:rPr lang="en-US" sz="2200" b="0" i="0" strike="noStrike">
                <a:ln/>
                <a:solidFill>
                  <a:srgbClr val="B5302A">
                    <a:alpha val="100000"/>
                  </a:srgbClr>
                </a:solidFill>
                <a:latin typeface="FZHei-B01"/>
                <a:ea typeface="FZHei-B01"/>
                <a:cs typeface="FZHei-B01"/>
              </a:rPr>
              <a:t>4290.88</a:t>
            </a:r>
            <a:r>
              <a:rPr sz="1200" b="0" i="0" strike="noStrike">
                <a:ln/>
                <a:solidFill>
                  <a:srgbClr val="B5302A">
                    <a:alpha val="54901"/>
                  </a:srgbClr>
                </a:solidFill>
                <a:latin typeface="FZFangSong-Z02"/>
                <a:ea typeface="FZFangSong-Z02"/>
                <a:cs typeface="FZFangSong-Z02"/>
              </a:rPr>
              <a:t> km²</a:t>
            </a:r>
            <a:endParaRPr lang="en-US" sz="1100"/>
          </a:p>
        </p:txBody>
      </p:sp>
      <p:sp>
        <p:nvSpPr>
          <p:cNvPr id="16" name="AutoShape 16"/>
          <p:cNvSpPr/>
          <p:nvPr/>
        </p:nvSpPr>
        <p:spPr>
          <a:xfrm>
            <a:off x="6265883" y="2249686"/>
            <a:ext cx="5465983" cy="4151114"/>
          </a:xfrm>
          <a:prstGeom prst="rect">
            <a:avLst/>
          </a:prstGeom>
          <a:solidFill>
            <a:srgbClr val="F0EBE3">
              <a:alpha val="100000"/>
            </a:srgbClr>
          </a:solidFill>
          <a:ln w="9525">
            <a:solidFill>
              <a:srgbClr val="D6CFC4">
                <a:alpha val="100000"/>
              </a:srgbClr>
            </a:solidFill>
            <a:prstDash val="solid"/>
            <a:headEnd type="none"/>
            <a:tailEnd type="none"/>
          </a:ln>
        </p:spPr>
      </p:sp>
      <p:sp>
        <p:nvSpPr>
          <p:cNvPr id="17" name="AutoShape 17"/>
          <p:cNvSpPr/>
          <p:nvPr/>
        </p:nvSpPr>
        <p:spPr>
          <a:xfrm>
            <a:off x="6265883" y="2249686"/>
            <a:ext cx="5465983" cy="9525"/>
          </a:xfrm>
          <a:prstGeom prst="line">
            <a:avLst/>
          </a:prstGeom>
          <a:ln w="28575">
            <a:solidFill>
              <a:srgbClr val="B5302A">
                <a:alpha val="100000"/>
              </a:srgbClr>
            </a:solidFill>
            <a:prstDash val="solid"/>
            <a:headEnd type="none"/>
            <a:tailEnd type="none"/>
          </a:ln>
        </p:spPr>
      </p:sp>
      <p:sp>
        <p:nvSpPr>
          <p:cNvPr id="18" name="TextBox 18"/>
          <p:cNvSpPr txBox="1"/>
          <p:nvPr/>
        </p:nvSpPr>
        <p:spPr>
          <a:xfrm>
            <a:off x="6503948" y="2564011"/>
            <a:ext cx="4989852" cy="257175"/>
          </a:xfrm>
          <a:prstGeom prst="rect">
            <a:avLst/>
          </a:prstGeom>
          <a:ln>
            <a:headEnd type="none"/>
            <a:tailEnd type="none"/>
          </a:ln>
        </p:spPr>
        <p:txBody>
          <a:bodyPr vert="horz" wrap="none" lIns="0" tIns="0" rIns="0" bIns="0" rtlCol="0" anchor="t" anchorCtr="0"/>
          <a:lstStyle/>
          <a:p>
            <a:pPr algn="l">
              <a:defRPr/>
            </a:pPr>
            <a:r>
              <a:rPr lang="en-US" sz="1800" b="1" i="0" strike="noStrike">
                <a:ln/>
                <a:solidFill>
                  <a:srgbClr val="1C0A0A">
                    <a:alpha val="100000"/>
                  </a:srgbClr>
                </a:solidFill>
                <a:latin typeface="FZHei-B01"/>
                <a:ea typeface="FZHei-B01"/>
                <a:cs typeface="FZHei-B01"/>
              </a:rPr>
              <a:t>汛期防范关键要求</a:t>
            </a:r>
            <a:endParaRPr lang="en-US" sz="1100"/>
          </a:p>
        </p:txBody>
      </p:sp>
      <p:sp>
        <p:nvSpPr>
          <p:cNvPr id="19" name="AutoShape 19"/>
          <p:cNvSpPr/>
          <p:nvPr/>
        </p:nvSpPr>
        <p:spPr>
          <a:xfrm>
            <a:off x="6482820" y="3393578"/>
            <a:ext cx="190452" cy="190500"/>
          </a:xfrm>
          <a:custGeom>
            <a:avLst/>
            <a:gdLst/>
            <a:ahLst/>
            <a:cxnLst/>
            <a:rect l="l" t="t" r="r" b="b"/>
            <a:pathLst>
              <a:path w="9998" h="10000">
                <a:moveTo>
                  <a:pt x="2500" y="0"/>
                </a:moveTo>
                <a:lnTo>
                  <a:pt x="3499" y="0"/>
                </a:lnTo>
                <a:lnTo>
                  <a:pt x="3499" y="1000"/>
                </a:lnTo>
                <a:lnTo>
                  <a:pt x="6499" y="1000"/>
                </a:lnTo>
                <a:lnTo>
                  <a:pt x="6499" y="0"/>
                </a:lnTo>
                <a:lnTo>
                  <a:pt x="7499" y="0"/>
                </a:lnTo>
                <a:lnTo>
                  <a:pt x="7499" y="1000"/>
                </a:lnTo>
                <a:lnTo>
                  <a:pt x="9498" y="1000"/>
                </a:lnTo>
                <a:cubicBezTo>
                  <a:pt x="9638" y="1000"/>
                  <a:pt x="9756" y="1048"/>
                  <a:pt x="9853" y="1145"/>
                </a:cubicBezTo>
                <a:cubicBezTo>
                  <a:pt x="9949" y="1241"/>
                  <a:pt x="9998" y="1360"/>
                  <a:pt x="9998" y="1500"/>
                </a:cubicBezTo>
                <a:lnTo>
                  <a:pt x="9998" y="9500"/>
                </a:lnTo>
                <a:cubicBezTo>
                  <a:pt x="9998" y="9640"/>
                  <a:pt x="9949" y="9758"/>
                  <a:pt x="9853" y="9855"/>
                </a:cubicBezTo>
                <a:cubicBezTo>
                  <a:pt x="9756" y="9951"/>
                  <a:pt x="9638" y="10000"/>
                  <a:pt x="9498" y="10000"/>
                </a:cubicBezTo>
                <a:lnTo>
                  <a:pt x="500" y="10000"/>
                </a:lnTo>
                <a:cubicBezTo>
                  <a:pt x="360" y="10000"/>
                  <a:pt x="241" y="9951"/>
                  <a:pt x="145" y="9855"/>
                </a:cubicBezTo>
                <a:cubicBezTo>
                  <a:pt x="48" y="9758"/>
                  <a:pt x="0" y="9640"/>
                  <a:pt x="0" y="9500"/>
                </a:cubicBezTo>
                <a:lnTo>
                  <a:pt x="0" y="1500"/>
                </a:lnTo>
                <a:cubicBezTo>
                  <a:pt x="0" y="1360"/>
                  <a:pt x="48" y="1241"/>
                  <a:pt x="145" y="1145"/>
                </a:cubicBezTo>
                <a:cubicBezTo>
                  <a:pt x="241" y="1048"/>
                  <a:pt x="360" y="1000"/>
                  <a:pt x="500" y="1000"/>
                </a:cubicBezTo>
                <a:lnTo>
                  <a:pt x="2500" y="1000"/>
                </a:lnTo>
                <a:lnTo>
                  <a:pt x="2500" y="0"/>
                </a:lnTo>
                <a:moveTo>
                  <a:pt x="8998" y="9000"/>
                </a:moveTo>
                <a:lnTo>
                  <a:pt x="8998" y="4500"/>
                </a:lnTo>
                <a:lnTo>
                  <a:pt x="1000" y="4500"/>
                </a:lnTo>
                <a:lnTo>
                  <a:pt x="1000" y="9000"/>
                </a:lnTo>
                <a:lnTo>
                  <a:pt x="8998" y="9000"/>
                </a:lnTo>
                <a:moveTo>
                  <a:pt x="4749" y="6840"/>
                </a:moveTo>
                <a:lnTo>
                  <a:pt x="6519" y="5070"/>
                </a:lnTo>
                <a:lnTo>
                  <a:pt x="7219" y="5780"/>
                </a:lnTo>
                <a:lnTo>
                  <a:pt x="4749" y="8250"/>
                </a:lnTo>
                <a:lnTo>
                  <a:pt x="2979" y="6480"/>
                </a:lnTo>
                <a:lnTo>
                  <a:pt x="3689" y="5780"/>
                </a:lnTo>
                <a:lnTo>
                  <a:pt x="4749" y="6840"/>
                </a:lnTo>
                <a:moveTo>
                  <a:pt x="2500" y="2500"/>
                </a:moveTo>
                <a:lnTo>
                  <a:pt x="2500" y="2000"/>
                </a:lnTo>
                <a:lnTo>
                  <a:pt x="1000" y="2000"/>
                </a:lnTo>
                <a:lnTo>
                  <a:pt x="1000" y="3500"/>
                </a:lnTo>
                <a:lnTo>
                  <a:pt x="8998" y="3500"/>
                </a:lnTo>
                <a:lnTo>
                  <a:pt x="8998" y="2000"/>
                </a:lnTo>
                <a:lnTo>
                  <a:pt x="7499" y="2000"/>
                </a:lnTo>
                <a:lnTo>
                  <a:pt x="7499" y="2500"/>
                </a:lnTo>
                <a:lnTo>
                  <a:pt x="6499" y="2500"/>
                </a:lnTo>
                <a:lnTo>
                  <a:pt x="6499" y="2000"/>
                </a:lnTo>
                <a:lnTo>
                  <a:pt x="3499" y="2000"/>
                </a:lnTo>
                <a:lnTo>
                  <a:pt x="3499" y="2500"/>
                </a:lnTo>
              </a:path>
            </a:pathLst>
          </a:custGeom>
          <a:solidFill>
            <a:srgbClr val="B5302A">
              <a:alpha val="100000"/>
            </a:srgbClr>
          </a:solidFill>
          <a:ln>
            <a:headEnd type="none"/>
            <a:tailEnd type="none"/>
          </a:ln>
        </p:spPr>
      </p:sp>
      <p:sp>
        <p:nvSpPr>
          <p:cNvPr id="20" name="TextBox 20"/>
          <p:cNvSpPr txBox="1"/>
          <p:nvPr/>
        </p:nvSpPr>
        <p:spPr>
          <a:xfrm>
            <a:off x="6766415" y="3365003"/>
            <a:ext cx="4732741" cy="464344"/>
          </a:xfrm>
          <a:prstGeom prst="rect">
            <a:avLst/>
          </a:prstGeom>
          <a:ln>
            <a:headEnd type="none"/>
            <a:tailEnd type="none"/>
          </a:ln>
        </p:spPr>
        <p:txBody>
          <a:bodyPr vert="horz" wrap="square" lIns="0" tIns="0" rIns="0" bIns="0" rtlCol="0" anchor="t" anchorCtr="0"/>
          <a:lstStyle/>
          <a:p>
            <a:pPr algn="l">
              <a:defRPr/>
            </a:pPr>
            <a:r>
              <a:rPr lang="en-US" sz="1400" b="0" i="0" strike="noStrike" dirty="0">
                <a:ln/>
                <a:solidFill>
                  <a:srgbClr val="1C0A0A">
                    <a:alpha val="85098"/>
                  </a:srgbClr>
                </a:solidFill>
                <a:latin typeface="FZFangSong-Z02"/>
                <a:ea typeface="FZFangSong-Z02"/>
                <a:cs typeface="FZFangSong-Z02"/>
              </a:rPr>
              <a:t>6至9月为地质灾害高发窗口期，各部门须在汛前完成隐患排查、预</a:t>
            </a:r>
            <a:r>
              <a:rPr sz="1400" b="0" i="0" strike="noStrike" dirty="0">
                <a:ln/>
                <a:solidFill>
                  <a:srgbClr val="1C0A0A">
                    <a:alpha val="85098"/>
                  </a:srgbClr>
                </a:solidFill>
                <a:latin typeface="FZFangSong-Z02"/>
                <a:ea typeface="FZFangSong-Z02"/>
                <a:cs typeface="FZFangSong-Z02"/>
              </a:rPr>
              <a:t>警设备检查和应急预案修订</a:t>
            </a:r>
            <a:endParaRPr sz="1400" dirty="0"/>
          </a:p>
        </p:txBody>
      </p:sp>
      <p:sp>
        <p:nvSpPr>
          <p:cNvPr id="21" name="AutoShape 21"/>
          <p:cNvSpPr/>
          <p:nvPr/>
        </p:nvSpPr>
        <p:spPr>
          <a:xfrm>
            <a:off x="6482820" y="4682430"/>
            <a:ext cx="190452" cy="190500"/>
          </a:xfrm>
          <a:custGeom>
            <a:avLst/>
            <a:gdLst/>
            <a:ahLst/>
            <a:cxnLst/>
            <a:rect l="l" t="t" r="r" b="b"/>
            <a:pathLst>
              <a:path w="9998" h="10000">
                <a:moveTo>
                  <a:pt x="109" y="9000"/>
                </a:moveTo>
                <a:lnTo>
                  <a:pt x="652" y="9000"/>
                </a:lnTo>
                <a:lnTo>
                  <a:pt x="652" y="6000"/>
                </a:lnTo>
                <a:cubicBezTo>
                  <a:pt x="652" y="5273"/>
                  <a:pt x="851" y="4600"/>
                  <a:pt x="1250" y="3980"/>
                </a:cubicBezTo>
                <a:cubicBezTo>
                  <a:pt x="1634" y="3380"/>
                  <a:pt x="2152" y="2903"/>
                  <a:pt x="2804" y="2550"/>
                </a:cubicBezTo>
                <a:cubicBezTo>
                  <a:pt x="3477" y="2183"/>
                  <a:pt x="4209" y="2000"/>
                  <a:pt x="4999" y="2000"/>
                </a:cubicBezTo>
                <a:cubicBezTo>
                  <a:pt x="5789" y="2000"/>
                  <a:pt x="6520" y="2183"/>
                  <a:pt x="7194" y="2550"/>
                </a:cubicBezTo>
                <a:cubicBezTo>
                  <a:pt x="7846" y="2903"/>
                  <a:pt x="8364" y="3380"/>
                  <a:pt x="8748" y="3980"/>
                </a:cubicBezTo>
                <a:cubicBezTo>
                  <a:pt x="9146" y="4600"/>
                  <a:pt x="9346" y="5273"/>
                  <a:pt x="9346" y="6000"/>
                </a:cubicBezTo>
                <a:lnTo>
                  <a:pt x="9346" y="9000"/>
                </a:lnTo>
                <a:lnTo>
                  <a:pt x="9889" y="9000"/>
                </a:lnTo>
                <a:lnTo>
                  <a:pt x="9889" y="10000"/>
                </a:lnTo>
                <a:lnTo>
                  <a:pt x="109" y="10000"/>
                </a:lnTo>
                <a:lnTo>
                  <a:pt x="109" y="9000"/>
                </a:lnTo>
                <a:moveTo>
                  <a:pt x="1739" y="6000"/>
                </a:moveTo>
                <a:lnTo>
                  <a:pt x="1739" y="9000"/>
                </a:lnTo>
                <a:lnTo>
                  <a:pt x="8259" y="9000"/>
                </a:lnTo>
                <a:lnTo>
                  <a:pt x="8259" y="6000"/>
                </a:lnTo>
                <a:cubicBezTo>
                  <a:pt x="8259" y="5460"/>
                  <a:pt x="8110" y="4956"/>
                  <a:pt x="7814" y="4490"/>
                </a:cubicBezTo>
                <a:cubicBezTo>
                  <a:pt x="7524" y="4036"/>
                  <a:pt x="7132" y="3676"/>
                  <a:pt x="6640" y="3410"/>
                </a:cubicBezTo>
                <a:cubicBezTo>
                  <a:pt x="6132" y="3136"/>
                  <a:pt x="5585" y="3000"/>
                  <a:pt x="4999" y="3000"/>
                </a:cubicBezTo>
                <a:cubicBezTo>
                  <a:pt x="4412" y="3000"/>
                  <a:pt x="3865" y="3136"/>
                  <a:pt x="3358" y="3410"/>
                </a:cubicBezTo>
                <a:cubicBezTo>
                  <a:pt x="2865" y="3676"/>
                  <a:pt x="2474" y="4036"/>
                  <a:pt x="2184" y="4490"/>
                </a:cubicBezTo>
                <a:cubicBezTo>
                  <a:pt x="1887" y="4956"/>
                  <a:pt x="1739" y="5460"/>
                  <a:pt x="1739" y="6000"/>
                </a:cubicBezTo>
                <a:moveTo>
                  <a:pt x="4456" y="1500"/>
                </a:moveTo>
                <a:lnTo>
                  <a:pt x="4456" y="0"/>
                </a:lnTo>
                <a:lnTo>
                  <a:pt x="5542" y="0"/>
                </a:lnTo>
                <a:lnTo>
                  <a:pt x="5542" y="1500"/>
                </a:lnTo>
                <a:lnTo>
                  <a:pt x="4456" y="1500"/>
                </a:lnTo>
                <a:moveTo>
                  <a:pt x="8074" y="2460"/>
                </a:moveTo>
                <a:lnTo>
                  <a:pt x="9226" y="1400"/>
                </a:lnTo>
                <a:lnTo>
                  <a:pt x="9998" y="2110"/>
                </a:lnTo>
                <a:lnTo>
                  <a:pt x="8846" y="3170"/>
                </a:lnTo>
                <a:lnTo>
                  <a:pt x="8074" y="2460"/>
                </a:lnTo>
                <a:moveTo>
                  <a:pt x="1152" y="3170"/>
                </a:moveTo>
                <a:lnTo>
                  <a:pt x="0" y="2110"/>
                </a:lnTo>
                <a:lnTo>
                  <a:pt x="772" y="1400"/>
                </a:lnTo>
                <a:lnTo>
                  <a:pt x="1924" y="2460"/>
                </a:lnTo>
                <a:lnTo>
                  <a:pt x="1152" y="3170"/>
                </a:lnTo>
                <a:moveTo>
                  <a:pt x="3369" y="6000"/>
                </a:moveTo>
                <a:lnTo>
                  <a:pt x="2282" y="6000"/>
                </a:lnTo>
                <a:cubicBezTo>
                  <a:pt x="2282" y="5546"/>
                  <a:pt x="2403" y="5128"/>
                  <a:pt x="2646" y="4745"/>
                </a:cubicBezTo>
                <a:cubicBezTo>
                  <a:pt x="2888" y="4361"/>
                  <a:pt x="3218" y="4058"/>
                  <a:pt x="3635" y="3835"/>
                </a:cubicBezTo>
                <a:cubicBezTo>
                  <a:pt x="4051" y="3611"/>
                  <a:pt x="4506" y="3500"/>
                  <a:pt x="4999" y="3500"/>
                </a:cubicBezTo>
                <a:lnTo>
                  <a:pt x="4999" y="4500"/>
                </a:lnTo>
                <a:cubicBezTo>
                  <a:pt x="4701" y="4500"/>
                  <a:pt x="4428" y="4566"/>
                  <a:pt x="4179" y="4700"/>
                </a:cubicBezTo>
                <a:cubicBezTo>
                  <a:pt x="3929" y="4833"/>
                  <a:pt x="3731" y="5015"/>
                  <a:pt x="3586" y="5245"/>
                </a:cubicBezTo>
                <a:cubicBezTo>
                  <a:pt x="3441" y="5475"/>
                  <a:pt x="3369" y="5726"/>
                  <a:pt x="3369" y="6000"/>
                </a:cubicBezTo>
              </a:path>
            </a:pathLst>
          </a:custGeom>
          <a:solidFill>
            <a:srgbClr val="B5302A">
              <a:alpha val="100000"/>
            </a:srgbClr>
          </a:solidFill>
          <a:ln>
            <a:headEnd type="none"/>
            <a:tailEnd type="none"/>
          </a:ln>
        </p:spPr>
      </p:sp>
      <p:sp>
        <p:nvSpPr>
          <p:cNvPr id="22" name="TextBox 22"/>
          <p:cNvSpPr txBox="1"/>
          <p:nvPr/>
        </p:nvSpPr>
        <p:spPr>
          <a:xfrm>
            <a:off x="6766415" y="4653855"/>
            <a:ext cx="4732741" cy="464344"/>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5098"/>
                  </a:srgbClr>
                </a:solidFill>
                <a:latin typeface="FZFangSong-Z02"/>
                <a:ea typeface="FZFangSong-Z02"/>
                <a:cs typeface="FZFangSong-Z02"/>
              </a:rPr>
              <a:t>汛期加大巡查频次，确保预警信息及时传达至每位受威胁群众，实</a:t>
            </a:r>
            <a:r>
              <a:rPr sz="1400" b="0" i="0" strike="noStrike" dirty="0" err="1">
                <a:ln/>
                <a:solidFill>
                  <a:srgbClr val="1C0A0A">
                    <a:alpha val="85098"/>
                  </a:srgbClr>
                </a:solidFill>
                <a:latin typeface="FZFangSong-Z02"/>
                <a:ea typeface="FZFangSong-Z02"/>
                <a:cs typeface="FZFangSong-Z02"/>
              </a:rPr>
              <a:t>现'早发现、早预警、早处置</a:t>
            </a:r>
            <a:r>
              <a:rPr sz="1400" b="0" i="0" strike="noStrike" dirty="0">
                <a:ln/>
                <a:solidFill>
                  <a:srgbClr val="1C0A0A">
                    <a:alpha val="85098"/>
                  </a:srgbClr>
                </a:solidFill>
                <a:latin typeface="FZFangSong-Z02"/>
                <a:ea typeface="FZFangSong-Z02"/>
                <a:cs typeface="FZFangSong-Z02"/>
              </a:rPr>
              <a:t>'</a:t>
            </a:r>
            <a:endParaRPr sz="1400" dirty="0"/>
          </a:p>
        </p:txBody>
      </p:sp>
      <p:sp>
        <p:nvSpPr>
          <p:cNvPr id="23" name="AutoShape 23"/>
          <p:cNvSpPr/>
          <p:nvPr/>
        </p:nvSpPr>
        <p:spPr>
          <a:xfrm>
            <a:off x="6503948" y="5648325"/>
            <a:ext cx="4989852" cy="9525"/>
          </a:xfrm>
          <a:prstGeom prst="line">
            <a:avLst/>
          </a:prstGeom>
          <a:ln w="9525">
            <a:solidFill>
              <a:srgbClr val="D6CFC4">
                <a:alpha val="100000"/>
              </a:srgbClr>
            </a:solidFill>
            <a:prstDash val="solid"/>
            <a:headEnd type="none"/>
            <a:tailEnd type="none"/>
          </a:ln>
        </p:spPr>
      </p:sp>
      <p:sp>
        <p:nvSpPr>
          <p:cNvPr id="24" name="TextBox 24"/>
          <p:cNvSpPr txBox="1"/>
          <p:nvPr/>
        </p:nvSpPr>
        <p:spPr>
          <a:xfrm>
            <a:off x="6503948" y="5810250"/>
            <a:ext cx="4989852" cy="314325"/>
          </a:xfrm>
          <a:prstGeom prst="rect">
            <a:avLst/>
          </a:prstGeom>
          <a:ln>
            <a:headEnd type="none"/>
            <a:tailEnd type="none"/>
          </a:ln>
        </p:spPr>
        <p:txBody>
          <a:bodyPr vert="horz" wrap="none" lIns="0" tIns="0" rIns="0" bIns="0" rtlCol="0" anchor="t" anchorCtr="0"/>
          <a:lstStyle/>
          <a:p>
            <a:pPr algn="l">
              <a:defRPr/>
            </a:pPr>
            <a:r>
              <a:rPr lang="en-US" sz="2200" b="0" i="0" strike="noStrike">
                <a:ln/>
                <a:solidFill>
                  <a:srgbClr val="B5302A">
                    <a:alpha val="100000"/>
                  </a:srgbClr>
                </a:solidFill>
                <a:latin typeface="FZHei-B01"/>
                <a:ea typeface="FZHei-B01"/>
                <a:cs typeface="FZHei-B01"/>
              </a:rPr>
              <a:t>6</a:t>
            </a:r>
            <a:r>
              <a:rPr sz="1300" b="0" i="0" strike="noStrike">
                <a:ln/>
                <a:solidFill>
                  <a:srgbClr val="B5302A">
                    <a:alpha val="54901"/>
                  </a:srgbClr>
                </a:solidFill>
                <a:latin typeface="FZFangSong-Z02"/>
                <a:ea typeface="FZFangSong-Z02"/>
                <a:cs typeface="FZFangSong-Z02"/>
              </a:rPr>
              <a:t> – </a:t>
            </a:r>
            <a:r>
              <a:rPr sz="2200" b="0" i="0" strike="noStrike">
                <a:ln/>
                <a:solidFill>
                  <a:srgbClr val="B5302A">
                    <a:alpha val="100000"/>
                  </a:srgbClr>
                </a:solidFill>
                <a:latin typeface="FZHei-B01"/>
                <a:ea typeface="FZHei-B01"/>
                <a:cs typeface="FZHei-B01"/>
              </a:rPr>
              <a:t>9</a:t>
            </a:r>
            <a:r>
              <a:rPr sz="1300" b="0" i="0" strike="noStrike">
                <a:ln/>
                <a:solidFill>
                  <a:srgbClr val="B5302A">
                    <a:alpha val="54901"/>
                  </a:srgbClr>
                </a:solidFill>
                <a:latin typeface="FZFangSong-Z02"/>
                <a:ea typeface="FZFangSong-Z02"/>
                <a:cs typeface="FZFangSong-Z02"/>
              </a:rPr>
              <a:t> 月</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E0E0E0">
              <a:alpha val="100000"/>
            </a:srgbClr>
          </a:solidFill>
          <a:ln>
            <a:headEnd type="none"/>
            <a:tailEnd type="none"/>
          </a:ln>
        </p:spPr>
      </p:sp>
      <p:pic>
        <p:nvPicPr>
          <p:cNvPr id="3" name="Picture 3"/>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4" name="AutoShape 4"/>
          <p:cNvSpPr/>
          <p:nvPr/>
        </p:nvSpPr>
        <p:spPr>
          <a:xfrm>
            <a:off x="0" y="0"/>
            <a:ext cx="12188952" cy="6858000"/>
          </a:xfrm>
          <a:prstGeom prst="rect">
            <a:avLst/>
          </a:prstGeom>
          <a:solidFill>
            <a:srgbClr val="0A0A0B">
              <a:alpha val="21960"/>
            </a:srgbClr>
          </a:solidFill>
          <a:ln>
            <a:headEnd type="none"/>
            <a:tailEnd type="none"/>
          </a:ln>
        </p:spPr>
      </p:sp>
      <p:sp>
        <p:nvSpPr>
          <p:cNvPr id="5" name="TextBox 5"/>
          <p:cNvSpPr txBox="1"/>
          <p:nvPr/>
        </p:nvSpPr>
        <p:spPr>
          <a:xfrm>
            <a:off x="5638283" y="2524721"/>
            <a:ext cx="6550669"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F9F4EE">
                    <a:alpha val="65098"/>
                  </a:srgbClr>
                </a:solidFill>
                <a:latin typeface="FZHei-B01"/>
                <a:ea typeface="FZHei-B01"/>
                <a:cs typeface="FZHei-B01"/>
              </a:rPr>
              <a:t>CHAPTER 04</a:t>
            </a:r>
            <a:endParaRPr lang="en-US" sz="1100"/>
          </a:p>
        </p:txBody>
      </p:sp>
      <p:sp>
        <p:nvSpPr>
          <p:cNvPr id="6" name="TextBox 6"/>
          <p:cNvSpPr txBox="1"/>
          <p:nvPr/>
        </p:nvSpPr>
        <p:spPr>
          <a:xfrm>
            <a:off x="1689670" y="2958108"/>
            <a:ext cx="8809613" cy="754261"/>
          </a:xfrm>
          <a:prstGeom prst="rect">
            <a:avLst/>
          </a:prstGeom>
          <a:ln>
            <a:headEnd type="none"/>
            <a:tailEnd type="none"/>
          </a:ln>
        </p:spPr>
        <p:txBody>
          <a:bodyPr vert="horz" wrap="none" lIns="0" tIns="0" rIns="0" bIns="0" rtlCol="0" anchor="t" anchorCtr="1"/>
          <a:lstStyle/>
          <a:p>
            <a:pPr algn="ctr">
              <a:defRPr/>
            </a:pPr>
            <a:r>
              <a:rPr lang="en-US" sz="5400" b="1" i="0" strike="noStrike">
                <a:ln/>
                <a:solidFill>
                  <a:srgbClr val="F9F4EE">
                    <a:alpha val="100000"/>
                  </a:srgbClr>
                </a:solidFill>
                <a:latin typeface="FZHei-B01"/>
                <a:ea typeface="FZHei-B01"/>
                <a:cs typeface="FZHei-B01"/>
              </a:rPr>
              <a:t>方案实施保障机制</a:t>
            </a:r>
            <a:endParaRPr lang="en-US" sz="1100"/>
          </a:p>
        </p:txBody>
      </p:sp>
      <p:sp>
        <p:nvSpPr>
          <p:cNvPr id="7" name="TextBox 7"/>
          <p:cNvSpPr txBox="1"/>
          <p:nvPr/>
        </p:nvSpPr>
        <p:spPr>
          <a:xfrm>
            <a:off x="1737878" y="4017169"/>
            <a:ext cx="8713196" cy="335161"/>
          </a:xfrm>
          <a:prstGeom prst="rect">
            <a:avLst/>
          </a:prstGeom>
          <a:ln>
            <a:headEnd type="none"/>
            <a:tailEnd type="none"/>
          </a:ln>
        </p:spPr>
        <p:txBody>
          <a:bodyPr vert="horz" wrap="none" lIns="0" tIns="0" rIns="0" bIns="0" rtlCol="0" anchor="ctr" anchorCtr="1"/>
          <a:lstStyle/>
          <a:p>
            <a:pPr algn="ctr">
              <a:defRPr/>
            </a:pPr>
            <a:r>
              <a:rPr lang="en-US" sz="1600" b="0" i="0" strike="noStrike">
                <a:ln/>
                <a:solidFill>
                  <a:srgbClr val="F9F4EE">
                    <a:alpha val="85098"/>
                  </a:srgbClr>
                </a:solidFill>
                <a:latin typeface="FZFangSong-Z02"/>
                <a:ea typeface="FZFangSong-Z02"/>
                <a:cs typeface="FZFangSong-Z02"/>
              </a:rPr>
              <a:t>责任到人、措施到位、协同联动，确保防治工作落地见效</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E0E0E0">
              <a:alpha val="100000"/>
            </a:srgbClr>
          </a:solidFill>
          <a:ln>
            <a:headEnd type="none"/>
            <a:tailEnd type="none"/>
          </a:ln>
        </p:spPr>
      </p:sp>
      <p:sp>
        <p:nvSpPr>
          <p:cNvPr id="3" name="AutoShape 3"/>
          <p:cNvSpPr/>
          <p:nvPr/>
        </p:nvSpPr>
        <p:spPr>
          <a:xfrm>
            <a:off x="0" y="0"/>
            <a:ext cx="12188952" cy="6858000"/>
          </a:xfrm>
          <a:prstGeom prst="rect">
            <a:avLst/>
          </a:prstGeom>
          <a:solidFill>
            <a:srgbClr val="F9F4EE">
              <a:alpha val="100000"/>
            </a:srgbClr>
          </a:solidFill>
          <a:ln>
            <a:headEnd type="none"/>
            <a:tailEnd type="none"/>
          </a:ln>
        </p:spPr>
      </p:sp>
      <p:sp>
        <p:nvSpPr>
          <p:cNvPr id="4" name="TextBox 4"/>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ORGANIZATIONAL FRAMEWORK</a:t>
            </a:r>
            <a:endParaRPr lang="en-US" sz="1100"/>
          </a:p>
        </p:txBody>
      </p:sp>
      <p:sp>
        <p:nvSpPr>
          <p:cNvPr id="5" name="TextBox 5"/>
          <p:cNvSpPr txBox="1"/>
          <p:nvPr/>
        </p:nvSpPr>
        <p:spPr>
          <a:xfrm>
            <a:off x="457086" y="78105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ln/>
                <a:solidFill>
                  <a:srgbClr val="1C0A0A">
                    <a:alpha val="100000"/>
                  </a:srgbClr>
                </a:solidFill>
                <a:latin typeface="FZHei-B01"/>
                <a:ea typeface="FZHei-B01"/>
                <a:cs typeface="FZHei-B01"/>
              </a:rPr>
              <a:t>领导责任与巡查防范</a:t>
            </a:r>
            <a:endParaRPr lang="en-US" sz="1100"/>
          </a:p>
        </p:txBody>
      </p:sp>
      <p:sp>
        <p:nvSpPr>
          <p:cNvPr id="6" name="AutoShape 6"/>
          <p:cNvSpPr/>
          <p:nvPr/>
        </p:nvSpPr>
        <p:spPr>
          <a:xfrm>
            <a:off x="457086" y="1371600"/>
            <a:ext cx="9522" cy="649486"/>
          </a:xfrm>
          <a:prstGeom prst="line">
            <a:avLst/>
          </a:prstGeom>
          <a:ln w="9525">
            <a:solidFill>
              <a:srgbClr val="B5302A">
                <a:alpha val="78039"/>
              </a:srgbClr>
            </a:solidFill>
            <a:prstDash val="solid"/>
            <a:headEnd type="none"/>
            <a:tailEnd type="none"/>
          </a:ln>
        </p:spPr>
      </p:sp>
      <p:sp>
        <p:nvSpPr>
          <p:cNvPr id="7" name="TextBox 7"/>
          <p:cNvSpPr txBox="1"/>
          <p:nvPr/>
        </p:nvSpPr>
        <p:spPr>
          <a:xfrm>
            <a:off x="599925" y="1409700"/>
            <a:ext cx="11589027" cy="562868"/>
          </a:xfrm>
          <a:prstGeom prst="rect">
            <a:avLst/>
          </a:prstGeom>
          <a:ln>
            <a:headEnd type="none"/>
            <a:tailEnd type="none"/>
          </a:ln>
        </p:spPr>
        <p:txBody>
          <a:bodyPr vert="horz" wrap="square" lIns="0" tIns="0" rIns="0" bIns="0" rtlCol="0" anchor="t" anchorCtr="0"/>
          <a:lstStyle/>
          <a:p>
            <a:pPr algn="l">
              <a:defRPr/>
            </a:pPr>
            <a:r>
              <a:rPr lang="en-US" sz="1600" b="0" i="1" strike="noStrike">
                <a:ln/>
                <a:solidFill>
                  <a:srgbClr val="1C0A0A">
                    <a:alpha val="78039"/>
                  </a:srgbClr>
                </a:solidFill>
                <a:latin typeface="FZFangSong-Z02"/>
                <a:ea typeface="FZFangSong-Z02"/>
                <a:cs typeface="FZFangSong-Z02"/>
              </a:rPr>
              <a:t>方案建立县乡村三级领导责任制，明确"任务到人、责任到人"，要求做到领导、责任、措施、经费"四个到位"，并在汛期</a:t>
            </a:r>
            <a:endParaRPr lang="en-US" sz="1100"/>
          </a:p>
          <a:p>
            <a:pPr algn="l"/>
            <a:r>
              <a:rPr sz="1600" b="0" i="1" strike="noStrike">
                <a:ln/>
                <a:solidFill>
                  <a:srgbClr val="1C0A0A">
                    <a:alpha val="78039"/>
                  </a:srgbClr>
                </a:solidFill>
                <a:latin typeface="FZFangSong-Z02"/>
                <a:ea typeface="FZFangSong-Z02"/>
                <a:cs typeface="FZFangSong-Z02"/>
              </a:rPr>
              <a:t>对隐患点实施全面巡查与设防。</a:t>
            </a:r>
            <a:endParaRPr/>
          </a:p>
        </p:txBody>
      </p:sp>
      <p:pic>
        <p:nvPicPr>
          <p:cNvPr id="8" name="Picture 8"/>
          <p:cNvPicPr>
            <a:picLocks noChangeAspect="1"/>
          </p:cNvPicPr>
          <p:nvPr/>
        </p:nvPicPr>
        <p:blipFill>
          <a:blip r:embed="rId3">
            <a:alphaModFix/>
          </a:blip>
          <a:srcRect/>
          <a:stretch>
            <a:fillRect/>
          </a:stretch>
        </p:blipFill>
        <p:spPr>
          <a:xfrm>
            <a:off x="457086" y="2658368"/>
            <a:ext cx="4570857" cy="3048000"/>
          </a:xfrm>
          <a:prstGeom prst="rect">
            <a:avLst/>
          </a:prstGeom>
          <a:ln>
            <a:headEnd type="none"/>
            <a:tailEnd type="none"/>
          </a:ln>
        </p:spPr>
      </p:pic>
      <p:sp>
        <p:nvSpPr>
          <p:cNvPr id="9" name="TextBox 9"/>
          <p:cNvSpPr txBox="1"/>
          <p:nvPr/>
        </p:nvSpPr>
        <p:spPr>
          <a:xfrm>
            <a:off x="457086" y="5801618"/>
            <a:ext cx="4570857"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基层防灾工作人员进行地质灾害隐患点现场巡查</a:t>
            </a:r>
            <a:endParaRPr lang="en-US" sz="1100"/>
          </a:p>
        </p:txBody>
      </p:sp>
      <p:sp>
        <p:nvSpPr>
          <p:cNvPr id="10" name="AutoShape 10"/>
          <p:cNvSpPr/>
          <p:nvPr/>
        </p:nvSpPr>
        <p:spPr>
          <a:xfrm>
            <a:off x="5332666" y="2211586"/>
            <a:ext cx="6399200" cy="1320254"/>
          </a:xfrm>
          <a:prstGeom prst="rect">
            <a:avLst/>
          </a:prstGeom>
          <a:solidFill>
            <a:srgbClr val="EFE9E0">
              <a:alpha val="100000"/>
            </a:srgbClr>
          </a:solidFill>
          <a:ln w="9525">
            <a:solidFill>
              <a:srgbClr val="D5CEC3">
                <a:alpha val="100000"/>
              </a:srgbClr>
            </a:solidFill>
            <a:prstDash val="solid"/>
            <a:headEnd type="none"/>
            <a:tailEnd type="none"/>
          </a:ln>
        </p:spPr>
      </p:sp>
      <p:sp>
        <p:nvSpPr>
          <p:cNvPr id="11" name="AutoShape 11"/>
          <p:cNvSpPr/>
          <p:nvPr/>
        </p:nvSpPr>
        <p:spPr>
          <a:xfrm>
            <a:off x="5332666" y="2211586"/>
            <a:ext cx="9522" cy="1320254"/>
          </a:xfrm>
          <a:prstGeom prst="line">
            <a:avLst/>
          </a:prstGeom>
          <a:ln w="28575">
            <a:solidFill>
              <a:srgbClr val="B5302A">
                <a:alpha val="100000"/>
              </a:srgbClr>
            </a:solidFill>
            <a:prstDash val="solid"/>
            <a:headEnd type="none"/>
            <a:tailEnd type="none"/>
          </a:ln>
        </p:spPr>
      </p:sp>
      <p:sp>
        <p:nvSpPr>
          <p:cNvPr id="12" name="TextBox 12"/>
          <p:cNvSpPr txBox="1"/>
          <p:nvPr/>
        </p:nvSpPr>
        <p:spPr>
          <a:xfrm>
            <a:off x="5532642" y="2486918"/>
            <a:ext cx="198041"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Open Sans"/>
                <a:ea typeface="Open Sans"/>
                <a:cs typeface="Open Sans"/>
              </a:rPr>
              <a:t>01</a:t>
            </a:r>
            <a:endParaRPr lang="en-US" sz="1100"/>
          </a:p>
        </p:txBody>
      </p:sp>
      <p:sp>
        <p:nvSpPr>
          <p:cNvPr id="13" name="TextBox 13"/>
          <p:cNvSpPr txBox="1"/>
          <p:nvPr/>
        </p:nvSpPr>
        <p:spPr>
          <a:xfrm>
            <a:off x="5863999" y="2505968"/>
            <a:ext cx="5686938"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7843"/>
                  </a:srgbClr>
                </a:solidFill>
                <a:latin typeface="FZFangSong-Z02"/>
                <a:ea typeface="FZFangSong-Z02"/>
                <a:cs typeface="FZFangSong-Z02"/>
              </a:rPr>
              <a:t>实行县、乡镇、村三级领导责任制，主要负责人对本地区地质灾害防治工作负总责，</a:t>
            </a:r>
            <a:r>
              <a:rPr sz="1400" b="0" i="0" strike="noStrike" dirty="0" err="1">
                <a:ln/>
                <a:solidFill>
                  <a:srgbClr val="1C0A0A">
                    <a:alpha val="87843"/>
                  </a:srgbClr>
                </a:solidFill>
                <a:latin typeface="FZFangSong-Z02"/>
                <a:ea typeface="FZFangSong-Z02"/>
                <a:cs typeface="FZFangSong-Z02"/>
              </a:rPr>
              <a:t>县自然资源局负责组织协调指导监督</a:t>
            </a:r>
            <a:r>
              <a:rPr sz="1400" b="0" i="0" strike="noStrike" dirty="0">
                <a:ln/>
                <a:solidFill>
                  <a:srgbClr val="1C0A0A">
                    <a:alpha val="87843"/>
                  </a:srgbClr>
                </a:solidFill>
                <a:latin typeface="FZFangSong-Z02"/>
                <a:ea typeface="FZFangSong-Z02"/>
                <a:cs typeface="FZFangSong-Z02"/>
              </a:rPr>
              <a:t>。</a:t>
            </a:r>
            <a:endParaRPr sz="1400" dirty="0"/>
          </a:p>
        </p:txBody>
      </p:sp>
      <p:sp>
        <p:nvSpPr>
          <p:cNvPr id="14" name="TextBox 14"/>
          <p:cNvSpPr txBox="1"/>
          <p:nvPr/>
        </p:nvSpPr>
        <p:spPr>
          <a:xfrm>
            <a:off x="5789752" y="3075385"/>
            <a:ext cx="5761185" cy="161925"/>
          </a:xfrm>
          <a:prstGeom prst="rect">
            <a:avLst/>
          </a:prstGeom>
          <a:ln>
            <a:headEnd type="none"/>
            <a:tailEnd type="none"/>
          </a:ln>
        </p:spPr>
        <p:txBody>
          <a:bodyPr vert="horz" wrap="none" lIns="0" tIns="0" rIns="0" bIns="0" rtlCol="0" anchor="t" anchorCtr="0"/>
          <a:lstStyle/>
          <a:p>
            <a:pPr algn="l">
              <a:defRPr/>
            </a:pPr>
            <a:r>
              <a:rPr lang="en-US" sz="1200" b="0" i="0" strike="noStrike">
                <a:ln/>
                <a:solidFill>
                  <a:srgbClr val="B5302A">
                    <a:alpha val="85098"/>
                  </a:srgbClr>
                </a:solidFill>
                <a:latin typeface="FZHei-B01"/>
                <a:ea typeface="FZHei-B01"/>
                <a:cs typeface="FZHei-B01"/>
              </a:rPr>
              <a:t>三级责任制</a:t>
            </a:r>
            <a:endParaRPr lang="en-US" sz="1100"/>
          </a:p>
        </p:txBody>
      </p:sp>
      <p:sp>
        <p:nvSpPr>
          <p:cNvPr id="15" name="AutoShape 15"/>
          <p:cNvSpPr/>
          <p:nvPr/>
        </p:nvSpPr>
        <p:spPr>
          <a:xfrm>
            <a:off x="5332666" y="3646141"/>
            <a:ext cx="6399200" cy="1320254"/>
          </a:xfrm>
          <a:prstGeom prst="rect">
            <a:avLst/>
          </a:prstGeom>
          <a:solidFill>
            <a:srgbClr val="EFE9E0">
              <a:alpha val="100000"/>
            </a:srgbClr>
          </a:solidFill>
          <a:ln w="9525">
            <a:solidFill>
              <a:srgbClr val="D5CEC3">
                <a:alpha val="100000"/>
              </a:srgbClr>
            </a:solidFill>
            <a:prstDash val="solid"/>
            <a:headEnd type="none"/>
            <a:tailEnd type="none"/>
          </a:ln>
        </p:spPr>
      </p:sp>
      <p:sp>
        <p:nvSpPr>
          <p:cNvPr id="16" name="AutoShape 16"/>
          <p:cNvSpPr/>
          <p:nvPr/>
        </p:nvSpPr>
        <p:spPr>
          <a:xfrm>
            <a:off x="5332666" y="3646141"/>
            <a:ext cx="9522" cy="1320254"/>
          </a:xfrm>
          <a:prstGeom prst="line">
            <a:avLst/>
          </a:prstGeom>
          <a:ln w="28575">
            <a:solidFill>
              <a:srgbClr val="B5302A">
                <a:alpha val="100000"/>
              </a:srgbClr>
            </a:solidFill>
            <a:prstDash val="solid"/>
            <a:headEnd type="none"/>
            <a:tailEnd type="none"/>
          </a:ln>
        </p:spPr>
      </p:sp>
      <p:sp>
        <p:nvSpPr>
          <p:cNvPr id="17" name="TextBox 17"/>
          <p:cNvSpPr txBox="1"/>
          <p:nvPr/>
        </p:nvSpPr>
        <p:spPr>
          <a:xfrm>
            <a:off x="5532642" y="3921472"/>
            <a:ext cx="198041"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Open Sans"/>
                <a:ea typeface="Open Sans"/>
                <a:cs typeface="Open Sans"/>
              </a:rPr>
              <a:t>02</a:t>
            </a:r>
            <a:endParaRPr lang="en-US" sz="1100"/>
          </a:p>
        </p:txBody>
      </p:sp>
      <p:sp>
        <p:nvSpPr>
          <p:cNvPr id="18" name="TextBox 18"/>
          <p:cNvSpPr txBox="1"/>
          <p:nvPr/>
        </p:nvSpPr>
        <p:spPr>
          <a:xfrm>
            <a:off x="5863999" y="3940522"/>
            <a:ext cx="5686938"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7843"/>
                  </a:srgbClr>
                </a:solidFill>
                <a:latin typeface="FZFangSong-Z02"/>
                <a:ea typeface="FZFangSong-Z02"/>
                <a:cs typeface="FZFangSong-Z02"/>
              </a:rPr>
              <a:t>将隐患点监测和防治任务落实到具体单位和责任人，做到"领导到位、责任到位、措</a:t>
            </a:r>
            <a:r>
              <a:rPr sz="1400" b="0" i="0" strike="noStrike" dirty="0" err="1">
                <a:ln/>
                <a:solidFill>
                  <a:srgbClr val="1C0A0A">
                    <a:alpha val="87843"/>
                  </a:srgbClr>
                </a:solidFill>
                <a:latin typeface="FZFangSong-Z02"/>
                <a:ea typeface="FZFangSong-Z02"/>
                <a:cs typeface="FZFangSong-Z02"/>
              </a:rPr>
              <a:t>施到位、经费到位</a:t>
            </a:r>
            <a:r>
              <a:rPr sz="1400" b="0" i="0" strike="noStrike" dirty="0">
                <a:ln/>
                <a:solidFill>
                  <a:srgbClr val="1C0A0A">
                    <a:alpha val="87843"/>
                  </a:srgbClr>
                </a:solidFill>
                <a:latin typeface="FZFangSong-Z02"/>
                <a:ea typeface="FZFangSong-Z02"/>
                <a:cs typeface="FZFangSong-Z02"/>
              </a:rPr>
              <a:t>"。</a:t>
            </a:r>
            <a:endParaRPr sz="1400" dirty="0"/>
          </a:p>
        </p:txBody>
      </p:sp>
      <p:sp>
        <p:nvSpPr>
          <p:cNvPr id="19" name="TextBox 19"/>
          <p:cNvSpPr txBox="1"/>
          <p:nvPr/>
        </p:nvSpPr>
        <p:spPr>
          <a:xfrm>
            <a:off x="5789752" y="4509939"/>
            <a:ext cx="5761185" cy="161925"/>
          </a:xfrm>
          <a:prstGeom prst="rect">
            <a:avLst/>
          </a:prstGeom>
          <a:ln>
            <a:headEnd type="none"/>
            <a:tailEnd type="none"/>
          </a:ln>
        </p:spPr>
        <p:txBody>
          <a:bodyPr vert="horz" wrap="none" lIns="0" tIns="0" rIns="0" bIns="0" rtlCol="0" anchor="t" anchorCtr="0"/>
          <a:lstStyle/>
          <a:p>
            <a:pPr algn="l">
              <a:defRPr/>
            </a:pPr>
            <a:r>
              <a:rPr lang="en-US" sz="1200" b="0" i="0" strike="noStrike">
                <a:ln/>
                <a:solidFill>
                  <a:srgbClr val="B5302A">
                    <a:alpha val="85098"/>
                  </a:srgbClr>
                </a:solidFill>
                <a:latin typeface="FZHei-B01"/>
                <a:ea typeface="FZHei-B01"/>
                <a:cs typeface="FZHei-B01"/>
              </a:rPr>
              <a:t>四个到位</a:t>
            </a:r>
            <a:endParaRPr lang="en-US" sz="1100"/>
          </a:p>
        </p:txBody>
      </p:sp>
      <p:sp>
        <p:nvSpPr>
          <p:cNvPr id="20" name="AutoShape 20"/>
          <p:cNvSpPr/>
          <p:nvPr/>
        </p:nvSpPr>
        <p:spPr>
          <a:xfrm>
            <a:off x="5332666" y="5080695"/>
            <a:ext cx="6399200" cy="1320254"/>
          </a:xfrm>
          <a:prstGeom prst="rect">
            <a:avLst/>
          </a:prstGeom>
          <a:solidFill>
            <a:srgbClr val="EFE9E0">
              <a:alpha val="100000"/>
            </a:srgbClr>
          </a:solidFill>
          <a:ln w="9525">
            <a:solidFill>
              <a:srgbClr val="D5CEC3">
                <a:alpha val="100000"/>
              </a:srgbClr>
            </a:solidFill>
            <a:prstDash val="solid"/>
            <a:headEnd type="none"/>
            <a:tailEnd type="none"/>
          </a:ln>
        </p:spPr>
      </p:sp>
      <p:sp>
        <p:nvSpPr>
          <p:cNvPr id="21" name="AutoShape 21"/>
          <p:cNvSpPr/>
          <p:nvPr/>
        </p:nvSpPr>
        <p:spPr>
          <a:xfrm>
            <a:off x="5332666" y="5080695"/>
            <a:ext cx="9522" cy="1320254"/>
          </a:xfrm>
          <a:prstGeom prst="line">
            <a:avLst/>
          </a:prstGeom>
          <a:ln w="28575">
            <a:solidFill>
              <a:srgbClr val="B5302A">
                <a:alpha val="100000"/>
              </a:srgbClr>
            </a:solidFill>
            <a:prstDash val="solid"/>
            <a:headEnd type="none"/>
            <a:tailEnd type="none"/>
          </a:ln>
        </p:spPr>
      </p:sp>
      <p:sp>
        <p:nvSpPr>
          <p:cNvPr id="22" name="TextBox 22"/>
          <p:cNvSpPr txBox="1"/>
          <p:nvPr/>
        </p:nvSpPr>
        <p:spPr>
          <a:xfrm>
            <a:off x="5532642" y="5356027"/>
            <a:ext cx="198041"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Open Sans"/>
                <a:ea typeface="Open Sans"/>
                <a:cs typeface="Open Sans"/>
              </a:rPr>
              <a:t>03</a:t>
            </a:r>
            <a:endParaRPr lang="en-US" sz="1100"/>
          </a:p>
        </p:txBody>
      </p:sp>
      <p:sp>
        <p:nvSpPr>
          <p:cNvPr id="23" name="TextBox 23"/>
          <p:cNvSpPr txBox="1"/>
          <p:nvPr/>
        </p:nvSpPr>
        <p:spPr>
          <a:xfrm>
            <a:off x="5863999" y="5375077"/>
            <a:ext cx="5686938"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7843"/>
                  </a:srgbClr>
                </a:solidFill>
                <a:latin typeface="FZFangSong-Z02"/>
                <a:ea typeface="FZFangSong-Z02"/>
                <a:cs typeface="FZFangSong-Z02"/>
              </a:rPr>
              <a:t>汛期按"以人为本"原则全面巡查隐患点，对威胁群众安全的点位设立警示标志、安装</a:t>
            </a:r>
            <a:r>
              <a:rPr sz="1400" b="0" i="0" strike="noStrike" dirty="0" err="1">
                <a:ln/>
                <a:solidFill>
                  <a:srgbClr val="1C0A0A">
                    <a:alpha val="87843"/>
                  </a:srgbClr>
                </a:solidFill>
                <a:latin typeface="FZFangSong-Z02"/>
                <a:ea typeface="FZFangSong-Z02"/>
                <a:cs typeface="FZFangSong-Z02"/>
              </a:rPr>
              <a:t>防护措施并制定专项防范方案</a:t>
            </a:r>
            <a:r>
              <a:rPr sz="1400" b="0" i="0" strike="noStrike" dirty="0">
                <a:ln/>
                <a:solidFill>
                  <a:srgbClr val="1C0A0A">
                    <a:alpha val="87843"/>
                  </a:srgbClr>
                </a:solidFill>
                <a:latin typeface="FZFangSong-Z02"/>
                <a:ea typeface="FZFangSong-Z02"/>
                <a:cs typeface="FZFangSong-Z02"/>
              </a:rPr>
              <a:t>。</a:t>
            </a:r>
            <a:endParaRPr sz="1400" dirty="0"/>
          </a:p>
        </p:txBody>
      </p:sp>
      <p:sp>
        <p:nvSpPr>
          <p:cNvPr id="24" name="TextBox 24"/>
          <p:cNvSpPr txBox="1"/>
          <p:nvPr/>
        </p:nvSpPr>
        <p:spPr>
          <a:xfrm>
            <a:off x="5789752" y="5944493"/>
            <a:ext cx="5761185" cy="161925"/>
          </a:xfrm>
          <a:prstGeom prst="rect">
            <a:avLst/>
          </a:prstGeom>
          <a:ln>
            <a:headEnd type="none"/>
            <a:tailEnd type="none"/>
          </a:ln>
        </p:spPr>
        <p:txBody>
          <a:bodyPr vert="horz" wrap="none" lIns="0" tIns="0" rIns="0" bIns="0" rtlCol="0" anchor="t" anchorCtr="0"/>
          <a:lstStyle/>
          <a:p>
            <a:pPr algn="l">
              <a:defRPr/>
            </a:pPr>
            <a:r>
              <a:rPr lang="en-US" sz="1200" b="0" i="0" strike="noStrike">
                <a:ln/>
                <a:solidFill>
                  <a:srgbClr val="B5302A">
                    <a:alpha val="85098"/>
                  </a:srgbClr>
                </a:solidFill>
                <a:latin typeface="FZHei-B01"/>
                <a:ea typeface="FZHei-B01"/>
                <a:cs typeface="FZHei-B01"/>
              </a:rPr>
              <a:t>全面巡查</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E5E5E5">
              <a:alpha val="100000"/>
            </a:srgbClr>
          </a:solidFill>
          <a:ln>
            <a:headEnd type="none"/>
            <a:tailEnd type="none"/>
          </a:ln>
        </p:spPr>
      </p:sp>
      <p:sp>
        <p:nvSpPr>
          <p:cNvPr id="3" name="AutoShape 3"/>
          <p:cNvSpPr/>
          <p:nvPr/>
        </p:nvSpPr>
        <p:spPr>
          <a:xfrm>
            <a:off x="0" y="0"/>
            <a:ext cx="12188952" cy="6858000"/>
          </a:xfrm>
          <a:prstGeom prst="rect">
            <a:avLst/>
          </a:prstGeom>
          <a:solidFill>
            <a:srgbClr val="F9F4EE">
              <a:alpha val="100000"/>
            </a:srgbClr>
          </a:solidFill>
          <a:ln>
            <a:headEnd type="none"/>
            <a:tailEnd type="none"/>
          </a:ln>
        </p:spPr>
      </p:sp>
      <p:sp>
        <p:nvSpPr>
          <p:cNvPr id="4" name="TextBox 4"/>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防治工作方案</a:t>
            </a:r>
            <a:endParaRPr lang="en-US" sz="1100"/>
          </a:p>
        </p:txBody>
      </p:sp>
      <p:sp>
        <p:nvSpPr>
          <p:cNvPr id="5" name="TextBox 5"/>
          <p:cNvSpPr txBox="1"/>
          <p:nvPr/>
        </p:nvSpPr>
        <p:spPr>
          <a:xfrm>
            <a:off x="457086" y="78105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ln/>
                <a:solidFill>
                  <a:srgbClr val="1C0A0A">
                    <a:alpha val="100000"/>
                  </a:srgbClr>
                </a:solidFill>
                <a:latin typeface="FZHei-B01"/>
                <a:ea typeface="FZHei-B01"/>
                <a:cs typeface="FZHei-B01"/>
              </a:rPr>
              <a:t>监测预警、宣传教育与应急保障</a:t>
            </a:r>
            <a:endParaRPr lang="en-US" sz="1100"/>
          </a:p>
        </p:txBody>
      </p:sp>
      <p:sp>
        <p:nvSpPr>
          <p:cNvPr id="6" name="AutoShape 6"/>
          <p:cNvSpPr/>
          <p:nvPr/>
        </p:nvSpPr>
        <p:spPr>
          <a:xfrm>
            <a:off x="457086" y="1371600"/>
            <a:ext cx="9522" cy="649486"/>
          </a:xfrm>
          <a:prstGeom prst="line">
            <a:avLst/>
          </a:prstGeom>
          <a:ln w="9525">
            <a:solidFill>
              <a:srgbClr val="B5302A">
                <a:alpha val="78039"/>
              </a:srgbClr>
            </a:solidFill>
            <a:prstDash val="solid"/>
            <a:headEnd type="none"/>
            <a:tailEnd type="none"/>
          </a:ln>
        </p:spPr>
      </p:sp>
      <p:sp>
        <p:nvSpPr>
          <p:cNvPr id="7" name="TextBox 7"/>
          <p:cNvSpPr txBox="1"/>
          <p:nvPr/>
        </p:nvSpPr>
        <p:spPr>
          <a:xfrm>
            <a:off x="599925" y="1409700"/>
            <a:ext cx="11589027" cy="562868"/>
          </a:xfrm>
          <a:prstGeom prst="rect">
            <a:avLst/>
          </a:prstGeom>
          <a:ln>
            <a:headEnd type="none"/>
            <a:tailEnd type="none"/>
          </a:ln>
        </p:spPr>
        <p:txBody>
          <a:bodyPr vert="horz" wrap="square" lIns="0" tIns="0" rIns="0" bIns="0" rtlCol="0" anchor="t" anchorCtr="0"/>
          <a:lstStyle/>
          <a:p>
            <a:pPr algn="l">
              <a:defRPr/>
            </a:pPr>
            <a:r>
              <a:rPr lang="en-US" sz="1600" b="0" i="1" strike="noStrike">
                <a:ln/>
                <a:solidFill>
                  <a:srgbClr val="1C0A0A">
                    <a:alpha val="78039"/>
                  </a:srgbClr>
                </a:solidFill>
                <a:latin typeface="FZFangSong-Z02"/>
                <a:ea typeface="FZFangSong-Z02"/>
                <a:cs typeface="FZFangSong-Z02"/>
              </a:rPr>
              <a:t>方案构建了监测预警、宣传教育和应急值班三位一体的保障体系，强调以防为主、防治结合，通过多方协作和制度建设提</a:t>
            </a:r>
            <a:endParaRPr lang="en-US" sz="1100"/>
          </a:p>
          <a:p>
            <a:pPr algn="l"/>
            <a:r>
              <a:rPr sz="1600" b="0" i="1" strike="noStrike">
                <a:ln/>
                <a:solidFill>
                  <a:srgbClr val="1C0A0A">
                    <a:alpha val="78039"/>
                  </a:srgbClr>
                </a:solidFill>
                <a:latin typeface="FZFangSong-Z02"/>
                <a:ea typeface="FZFangSong-Z02"/>
                <a:cs typeface="FZFangSong-Z02"/>
              </a:rPr>
              <a:t>升全域防灾减灾综合能力。</a:t>
            </a:r>
            <a:endParaRPr/>
          </a:p>
        </p:txBody>
      </p:sp>
      <p:sp>
        <p:nvSpPr>
          <p:cNvPr id="8" name="AutoShape 8"/>
          <p:cNvSpPr/>
          <p:nvPr/>
        </p:nvSpPr>
        <p:spPr>
          <a:xfrm>
            <a:off x="457086" y="2211586"/>
            <a:ext cx="5561209" cy="2018407"/>
          </a:xfrm>
          <a:prstGeom prst="rect">
            <a:avLst/>
          </a:prstGeom>
          <a:solidFill>
            <a:srgbClr val="F0EBE3">
              <a:alpha val="100000"/>
            </a:srgbClr>
          </a:solidFill>
          <a:ln w="9525">
            <a:solidFill>
              <a:srgbClr val="D8D0C4">
                <a:alpha val="100000"/>
              </a:srgbClr>
            </a:solidFill>
            <a:prstDash val="solid"/>
            <a:headEnd type="none"/>
            <a:tailEnd type="none"/>
          </a:ln>
        </p:spPr>
      </p:sp>
      <p:sp>
        <p:nvSpPr>
          <p:cNvPr id="9" name="AutoShape 9"/>
          <p:cNvSpPr/>
          <p:nvPr/>
        </p:nvSpPr>
        <p:spPr>
          <a:xfrm>
            <a:off x="457086" y="2211586"/>
            <a:ext cx="5561209" cy="9525"/>
          </a:xfrm>
          <a:prstGeom prst="line">
            <a:avLst/>
          </a:prstGeom>
          <a:ln w="28575">
            <a:solidFill>
              <a:srgbClr val="B5302A">
                <a:alpha val="100000"/>
              </a:srgbClr>
            </a:solidFill>
            <a:prstDash val="solid"/>
            <a:headEnd type="none"/>
            <a:tailEnd type="none"/>
          </a:ln>
        </p:spPr>
      </p:sp>
      <p:sp>
        <p:nvSpPr>
          <p:cNvPr id="10" name="AutoShape 10"/>
          <p:cNvSpPr/>
          <p:nvPr/>
        </p:nvSpPr>
        <p:spPr>
          <a:xfrm>
            <a:off x="3085328" y="2449711"/>
            <a:ext cx="304724" cy="304800"/>
          </a:xfrm>
          <a:custGeom>
            <a:avLst/>
            <a:gdLst/>
            <a:ahLst/>
            <a:cxnLst/>
            <a:rect l="l" t="t" r="r" b="b"/>
            <a:pathLst>
              <a:path w="9998" h="10000">
                <a:moveTo>
                  <a:pt x="5244" y="919"/>
                </a:moveTo>
                <a:lnTo>
                  <a:pt x="4689" y="1789"/>
                </a:lnTo>
                <a:cubicBezTo>
                  <a:pt x="4167" y="1650"/>
                  <a:pt x="3670" y="1577"/>
                  <a:pt x="3198" y="1571"/>
                </a:cubicBezTo>
                <a:cubicBezTo>
                  <a:pt x="2726" y="1564"/>
                  <a:pt x="2317" y="1627"/>
                  <a:pt x="1969" y="1759"/>
                </a:cubicBezTo>
                <a:cubicBezTo>
                  <a:pt x="1621" y="1891"/>
                  <a:pt x="1367" y="2085"/>
                  <a:pt x="1208" y="2342"/>
                </a:cubicBezTo>
                <a:cubicBezTo>
                  <a:pt x="990" y="2671"/>
                  <a:pt x="955" y="3073"/>
                  <a:pt x="1104" y="3547"/>
                </a:cubicBezTo>
                <a:cubicBezTo>
                  <a:pt x="1252" y="4021"/>
                  <a:pt x="1552" y="4492"/>
                  <a:pt x="2002" y="4960"/>
                </a:cubicBezTo>
                <a:cubicBezTo>
                  <a:pt x="2480" y="5454"/>
                  <a:pt x="3062" y="5881"/>
                  <a:pt x="3748" y="6240"/>
                </a:cubicBezTo>
                <a:cubicBezTo>
                  <a:pt x="4433" y="6599"/>
                  <a:pt x="5131" y="6841"/>
                  <a:pt x="5842" y="6966"/>
                </a:cubicBezTo>
                <a:cubicBezTo>
                  <a:pt x="6516" y="7091"/>
                  <a:pt x="7115" y="7093"/>
                  <a:pt x="7637" y="6971"/>
                </a:cubicBezTo>
                <a:cubicBezTo>
                  <a:pt x="8159" y="6849"/>
                  <a:pt x="8526" y="6624"/>
                  <a:pt x="8736" y="6294"/>
                </a:cubicBezTo>
                <a:cubicBezTo>
                  <a:pt x="8902" y="6037"/>
                  <a:pt x="8960" y="5739"/>
                  <a:pt x="8910" y="5400"/>
                </a:cubicBezTo>
                <a:cubicBezTo>
                  <a:pt x="8859" y="5060"/>
                  <a:pt x="8714" y="4706"/>
                  <a:pt x="8475" y="4338"/>
                </a:cubicBezTo>
                <a:cubicBezTo>
                  <a:pt x="8235" y="3969"/>
                  <a:pt x="7916" y="3613"/>
                  <a:pt x="7518" y="3271"/>
                </a:cubicBezTo>
                <a:lnTo>
                  <a:pt x="8072" y="2401"/>
                </a:lnTo>
                <a:cubicBezTo>
                  <a:pt x="8630" y="2849"/>
                  <a:pt x="9078" y="3331"/>
                  <a:pt x="9416" y="3849"/>
                </a:cubicBezTo>
                <a:cubicBezTo>
                  <a:pt x="9753" y="4366"/>
                  <a:pt x="9947" y="4875"/>
                  <a:pt x="9998" y="5375"/>
                </a:cubicBezTo>
                <a:cubicBezTo>
                  <a:pt x="10056" y="5895"/>
                  <a:pt x="9951" y="6367"/>
                  <a:pt x="9683" y="6789"/>
                </a:cubicBezTo>
                <a:cubicBezTo>
                  <a:pt x="9356" y="7302"/>
                  <a:pt x="8837" y="7664"/>
                  <a:pt x="8127" y="7875"/>
                </a:cubicBezTo>
                <a:cubicBezTo>
                  <a:pt x="7445" y="8073"/>
                  <a:pt x="6665" y="8104"/>
                  <a:pt x="5788" y="7969"/>
                </a:cubicBezTo>
                <a:cubicBezTo>
                  <a:pt x="4910" y="7834"/>
                  <a:pt x="4048" y="7544"/>
                  <a:pt x="3204" y="7100"/>
                </a:cubicBezTo>
                <a:cubicBezTo>
                  <a:pt x="2359" y="6655"/>
                  <a:pt x="1652" y="6121"/>
                  <a:pt x="1082" y="5499"/>
                </a:cubicBezTo>
                <a:cubicBezTo>
                  <a:pt x="512" y="4876"/>
                  <a:pt x="152" y="4249"/>
                  <a:pt x="0" y="3617"/>
                </a:cubicBezTo>
                <a:cubicBezTo>
                  <a:pt x="-159" y="2951"/>
                  <a:pt x="-72" y="2362"/>
                  <a:pt x="261" y="1848"/>
                </a:cubicBezTo>
                <a:cubicBezTo>
                  <a:pt x="529" y="1426"/>
                  <a:pt x="925" y="1106"/>
                  <a:pt x="1447" y="889"/>
                </a:cubicBezTo>
                <a:cubicBezTo>
                  <a:pt x="1947" y="678"/>
                  <a:pt x="2529" y="576"/>
                  <a:pt x="3193" y="583"/>
                </a:cubicBezTo>
                <a:cubicBezTo>
                  <a:pt x="3856" y="589"/>
                  <a:pt x="4540" y="701"/>
                  <a:pt x="5244" y="919"/>
                </a:cubicBezTo>
                <a:moveTo>
                  <a:pt x="4363" y="4279"/>
                </a:moveTo>
                <a:lnTo>
                  <a:pt x="7082" y="0"/>
                </a:lnTo>
                <a:lnTo>
                  <a:pt x="8029" y="494"/>
                </a:lnTo>
                <a:lnTo>
                  <a:pt x="5309" y="4773"/>
                </a:lnTo>
                <a:lnTo>
                  <a:pt x="4363" y="4279"/>
                </a:lnTo>
                <a:moveTo>
                  <a:pt x="2861" y="7826"/>
                </a:moveTo>
                <a:lnTo>
                  <a:pt x="2111" y="9012"/>
                </a:lnTo>
                <a:lnTo>
                  <a:pt x="7692" y="9012"/>
                </a:lnTo>
                <a:lnTo>
                  <a:pt x="7692" y="10000"/>
                </a:lnTo>
                <a:lnTo>
                  <a:pt x="1175" y="10000"/>
                </a:lnTo>
                <a:cubicBezTo>
                  <a:pt x="1131" y="10000"/>
                  <a:pt x="1088" y="9996"/>
                  <a:pt x="1044" y="9990"/>
                </a:cubicBezTo>
                <a:lnTo>
                  <a:pt x="1023" y="9980"/>
                </a:lnTo>
                <a:cubicBezTo>
                  <a:pt x="979" y="9966"/>
                  <a:pt x="935" y="9950"/>
                  <a:pt x="892" y="9931"/>
                </a:cubicBezTo>
                <a:lnTo>
                  <a:pt x="849" y="9901"/>
                </a:lnTo>
                <a:cubicBezTo>
                  <a:pt x="783" y="9861"/>
                  <a:pt x="731" y="9810"/>
                  <a:pt x="691" y="9748"/>
                </a:cubicBezTo>
                <a:cubicBezTo>
                  <a:pt x="651" y="9685"/>
                  <a:pt x="627" y="9621"/>
                  <a:pt x="620" y="9555"/>
                </a:cubicBezTo>
                <a:lnTo>
                  <a:pt x="620" y="9545"/>
                </a:lnTo>
                <a:cubicBezTo>
                  <a:pt x="612" y="9439"/>
                  <a:pt x="638" y="9344"/>
                  <a:pt x="696" y="9259"/>
                </a:cubicBezTo>
                <a:lnTo>
                  <a:pt x="1915" y="7332"/>
                </a:lnTo>
              </a:path>
            </a:pathLst>
          </a:custGeom>
          <a:solidFill>
            <a:srgbClr val="B5302A">
              <a:alpha val="100000"/>
            </a:srgbClr>
          </a:solidFill>
          <a:ln>
            <a:headEnd type="none"/>
            <a:tailEnd type="none"/>
          </a:ln>
        </p:spPr>
      </p:sp>
      <p:sp>
        <p:nvSpPr>
          <p:cNvPr id="11" name="TextBox 11"/>
          <p:cNvSpPr txBox="1"/>
          <p:nvPr/>
        </p:nvSpPr>
        <p:spPr>
          <a:xfrm>
            <a:off x="714196" y="2897386"/>
            <a:ext cx="5046988" cy="238125"/>
          </a:xfrm>
          <a:prstGeom prst="rect">
            <a:avLst/>
          </a:prstGeom>
          <a:ln>
            <a:headEnd type="none"/>
            <a:tailEnd type="none"/>
          </a:ln>
        </p:spPr>
        <p:txBody>
          <a:bodyPr vert="horz" wrap="none" lIns="0" tIns="0" rIns="0" bIns="0" rtlCol="0" anchor="t" anchorCtr="0"/>
          <a:lstStyle/>
          <a:p>
            <a:pPr algn="l">
              <a:defRPr/>
            </a:pPr>
            <a:r>
              <a:rPr lang="en-US" sz="1600" b="0" i="0" strike="noStrike">
                <a:ln/>
                <a:solidFill>
                  <a:srgbClr val="1C0A0A">
                    <a:alpha val="100000"/>
                  </a:srgbClr>
                </a:solidFill>
                <a:latin typeface="FZHei-B01"/>
                <a:ea typeface="FZHei-B01"/>
                <a:cs typeface="FZHei-B01"/>
              </a:rPr>
              <a:t>监测预警能力建设</a:t>
            </a:r>
            <a:endParaRPr lang="en-US" sz="1100"/>
          </a:p>
        </p:txBody>
      </p:sp>
      <p:sp>
        <p:nvSpPr>
          <p:cNvPr id="12" name="TextBox 12"/>
          <p:cNvSpPr txBox="1"/>
          <p:nvPr/>
        </p:nvSpPr>
        <p:spPr>
          <a:xfrm>
            <a:off x="714196" y="3293566"/>
            <a:ext cx="5304099"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1960"/>
                  </a:srgbClr>
                </a:solidFill>
                <a:latin typeface="FZFangSong-Z02"/>
                <a:ea typeface="FZFangSong-Z02"/>
                <a:cs typeface="FZFangSong-Z02"/>
              </a:rPr>
              <a:t>加强隐患点监测和预报预警能力建设，同步完成防治规划编制，系统性提高</a:t>
            </a:r>
            <a:r>
              <a:rPr sz="1400" b="0" i="0" strike="noStrike" dirty="0" err="1">
                <a:ln/>
                <a:solidFill>
                  <a:srgbClr val="1C0A0A">
                    <a:alpha val="81960"/>
                  </a:srgbClr>
                </a:solidFill>
                <a:latin typeface="FZFangSong-Z02"/>
                <a:ea typeface="FZFangSong-Z02"/>
                <a:cs typeface="FZFangSong-Z02"/>
              </a:rPr>
              <a:t>防御地质灾害的应急响应水平</a:t>
            </a:r>
            <a:endParaRPr sz="1400" dirty="0"/>
          </a:p>
        </p:txBody>
      </p:sp>
      <p:sp>
        <p:nvSpPr>
          <p:cNvPr id="13" name="AutoShape 13"/>
          <p:cNvSpPr/>
          <p:nvPr/>
        </p:nvSpPr>
        <p:spPr>
          <a:xfrm>
            <a:off x="714196" y="3891558"/>
            <a:ext cx="5046988" cy="9525"/>
          </a:xfrm>
          <a:prstGeom prst="line">
            <a:avLst/>
          </a:prstGeom>
          <a:ln w="9525">
            <a:solidFill>
              <a:srgbClr val="D8D0C4">
                <a:alpha val="100000"/>
              </a:srgbClr>
            </a:solidFill>
            <a:prstDash val="solid"/>
            <a:headEnd type="none"/>
            <a:tailEnd type="none"/>
          </a:ln>
        </p:spPr>
      </p:sp>
      <p:sp>
        <p:nvSpPr>
          <p:cNvPr id="14" name="TextBox 14"/>
          <p:cNvSpPr txBox="1"/>
          <p:nvPr/>
        </p:nvSpPr>
        <p:spPr>
          <a:xfrm>
            <a:off x="714196" y="4034433"/>
            <a:ext cx="5046988" cy="142875"/>
          </a:xfrm>
          <a:prstGeom prst="rect">
            <a:avLst/>
          </a:prstGeom>
          <a:ln>
            <a:headEnd type="none"/>
            <a:tailEnd type="none"/>
          </a:ln>
        </p:spPr>
        <p:txBody>
          <a:bodyPr vert="horz" wrap="none" lIns="0" tIns="0" rIns="0" bIns="0" rtlCol="0" anchor="t" anchorCtr="0"/>
          <a:lstStyle/>
          <a:p>
            <a:pPr algn="l">
              <a:defRPr/>
            </a:pPr>
            <a:r>
              <a:rPr lang="en-US" sz="1200" b="0" i="0" strike="noStrike" dirty="0" err="1">
                <a:ln/>
                <a:solidFill>
                  <a:srgbClr val="B5302A">
                    <a:alpha val="100000"/>
                  </a:srgbClr>
                </a:solidFill>
                <a:latin typeface="FZHei-B01"/>
                <a:ea typeface="FZHei-B01"/>
                <a:cs typeface="FZHei-B01"/>
              </a:rPr>
              <a:t>预报预警</a:t>
            </a:r>
            <a:r>
              <a:rPr lang="en-US" sz="1200" b="0" i="0" strike="noStrike" dirty="0">
                <a:ln/>
                <a:solidFill>
                  <a:srgbClr val="B5302A">
                    <a:alpha val="100000"/>
                  </a:srgbClr>
                </a:solidFill>
                <a:latin typeface="FZHei-B01"/>
                <a:ea typeface="FZHei-B01"/>
                <a:cs typeface="FZHei-B01"/>
              </a:rPr>
              <a:t> · </a:t>
            </a:r>
            <a:r>
              <a:rPr lang="en-US" sz="1200" b="0" i="0" strike="noStrike" dirty="0" err="1">
                <a:ln/>
                <a:solidFill>
                  <a:srgbClr val="B5302A">
                    <a:alpha val="100000"/>
                  </a:srgbClr>
                </a:solidFill>
                <a:latin typeface="FZHei-B01"/>
                <a:ea typeface="FZHei-B01"/>
                <a:cs typeface="FZHei-B01"/>
              </a:rPr>
              <a:t>防治规划</a:t>
            </a:r>
            <a:endParaRPr lang="en-US" sz="1200" dirty="0"/>
          </a:p>
        </p:txBody>
      </p:sp>
      <p:sp>
        <p:nvSpPr>
          <p:cNvPr id="15" name="AutoShape 15"/>
          <p:cNvSpPr/>
          <p:nvPr/>
        </p:nvSpPr>
        <p:spPr>
          <a:xfrm>
            <a:off x="6170657" y="2211586"/>
            <a:ext cx="5561209" cy="2018407"/>
          </a:xfrm>
          <a:prstGeom prst="rect">
            <a:avLst/>
          </a:prstGeom>
          <a:solidFill>
            <a:srgbClr val="F0EBE3">
              <a:alpha val="100000"/>
            </a:srgbClr>
          </a:solidFill>
          <a:ln w="9525">
            <a:solidFill>
              <a:srgbClr val="D8D0C4">
                <a:alpha val="100000"/>
              </a:srgbClr>
            </a:solidFill>
            <a:prstDash val="solid"/>
            <a:headEnd type="none"/>
            <a:tailEnd type="none"/>
          </a:ln>
        </p:spPr>
      </p:sp>
      <p:sp>
        <p:nvSpPr>
          <p:cNvPr id="16" name="AutoShape 16"/>
          <p:cNvSpPr/>
          <p:nvPr/>
        </p:nvSpPr>
        <p:spPr>
          <a:xfrm>
            <a:off x="6170657" y="2211586"/>
            <a:ext cx="5561209" cy="9525"/>
          </a:xfrm>
          <a:prstGeom prst="line">
            <a:avLst/>
          </a:prstGeom>
          <a:ln w="28575">
            <a:solidFill>
              <a:srgbClr val="B5302A">
                <a:alpha val="100000"/>
              </a:srgbClr>
            </a:solidFill>
            <a:prstDash val="solid"/>
            <a:headEnd type="none"/>
            <a:tailEnd type="none"/>
          </a:ln>
        </p:spPr>
      </p:sp>
      <p:sp>
        <p:nvSpPr>
          <p:cNvPr id="17" name="AutoShape 17"/>
          <p:cNvSpPr/>
          <p:nvPr/>
        </p:nvSpPr>
        <p:spPr>
          <a:xfrm>
            <a:off x="8798899" y="2449711"/>
            <a:ext cx="304724" cy="304800"/>
          </a:xfrm>
          <a:custGeom>
            <a:avLst/>
            <a:gdLst/>
            <a:ahLst/>
            <a:cxnLst/>
            <a:rect l="l" t="t" r="r" b="b"/>
            <a:pathLst>
              <a:path w="9998" h="10000">
                <a:moveTo>
                  <a:pt x="3078" y="10000"/>
                </a:moveTo>
                <a:lnTo>
                  <a:pt x="3078" y="7368"/>
                </a:lnTo>
                <a:cubicBezTo>
                  <a:pt x="3201" y="7389"/>
                  <a:pt x="3327" y="7410"/>
                  <a:pt x="3457" y="7432"/>
                </a:cubicBezTo>
                <a:cubicBezTo>
                  <a:pt x="3779" y="7494"/>
                  <a:pt x="4104" y="7568"/>
                  <a:pt x="4432" y="7653"/>
                </a:cubicBezTo>
                <a:cubicBezTo>
                  <a:pt x="4897" y="7772"/>
                  <a:pt x="5331" y="7905"/>
                  <a:pt x="5735" y="8053"/>
                </a:cubicBezTo>
                <a:cubicBezTo>
                  <a:pt x="6241" y="8235"/>
                  <a:pt x="6689" y="8435"/>
                  <a:pt x="7079" y="8653"/>
                </a:cubicBezTo>
                <a:cubicBezTo>
                  <a:pt x="7537" y="8905"/>
                  <a:pt x="7914" y="9179"/>
                  <a:pt x="8208" y="9474"/>
                </a:cubicBezTo>
                <a:lnTo>
                  <a:pt x="8721" y="9474"/>
                </a:lnTo>
                <a:cubicBezTo>
                  <a:pt x="8857" y="9474"/>
                  <a:pt x="8975" y="9423"/>
                  <a:pt x="9075" y="9321"/>
                </a:cubicBezTo>
                <a:cubicBezTo>
                  <a:pt x="9173" y="9219"/>
                  <a:pt x="9223" y="9094"/>
                  <a:pt x="9223" y="8947"/>
                </a:cubicBezTo>
                <a:lnTo>
                  <a:pt x="9223" y="5758"/>
                </a:lnTo>
                <a:cubicBezTo>
                  <a:pt x="9449" y="5694"/>
                  <a:pt x="9635" y="5570"/>
                  <a:pt x="9783" y="5384"/>
                </a:cubicBezTo>
                <a:cubicBezTo>
                  <a:pt x="9929" y="5198"/>
                  <a:pt x="10001" y="4982"/>
                  <a:pt x="9998" y="4737"/>
                </a:cubicBezTo>
                <a:cubicBezTo>
                  <a:pt x="9994" y="4491"/>
                  <a:pt x="9921" y="4275"/>
                  <a:pt x="9777" y="4089"/>
                </a:cubicBezTo>
                <a:cubicBezTo>
                  <a:pt x="9633" y="3903"/>
                  <a:pt x="9452" y="3779"/>
                  <a:pt x="9234" y="3716"/>
                </a:cubicBezTo>
                <a:lnTo>
                  <a:pt x="9234" y="526"/>
                </a:lnTo>
                <a:cubicBezTo>
                  <a:pt x="9234" y="378"/>
                  <a:pt x="9182" y="254"/>
                  <a:pt x="9080" y="153"/>
                </a:cubicBezTo>
                <a:cubicBezTo>
                  <a:pt x="8977" y="51"/>
                  <a:pt x="8854" y="0"/>
                  <a:pt x="8710" y="0"/>
                </a:cubicBezTo>
                <a:lnTo>
                  <a:pt x="8208" y="0"/>
                </a:lnTo>
                <a:cubicBezTo>
                  <a:pt x="7920" y="294"/>
                  <a:pt x="7544" y="568"/>
                  <a:pt x="7079" y="821"/>
                </a:cubicBezTo>
                <a:cubicBezTo>
                  <a:pt x="6689" y="1038"/>
                  <a:pt x="6241" y="1238"/>
                  <a:pt x="5735" y="1421"/>
                </a:cubicBezTo>
                <a:cubicBezTo>
                  <a:pt x="5331" y="1568"/>
                  <a:pt x="4897" y="1701"/>
                  <a:pt x="4432" y="1821"/>
                </a:cubicBezTo>
                <a:cubicBezTo>
                  <a:pt x="4104" y="1905"/>
                  <a:pt x="3779" y="1978"/>
                  <a:pt x="3457" y="2042"/>
                </a:cubicBezTo>
                <a:lnTo>
                  <a:pt x="3078" y="2105"/>
                </a:lnTo>
                <a:lnTo>
                  <a:pt x="1026" y="2105"/>
                </a:lnTo>
                <a:cubicBezTo>
                  <a:pt x="834" y="2105"/>
                  <a:pt x="660" y="2152"/>
                  <a:pt x="503" y="2247"/>
                </a:cubicBezTo>
                <a:cubicBezTo>
                  <a:pt x="345" y="2341"/>
                  <a:pt x="222" y="2470"/>
                  <a:pt x="133" y="2632"/>
                </a:cubicBezTo>
                <a:cubicBezTo>
                  <a:pt x="44" y="2793"/>
                  <a:pt x="0" y="2968"/>
                  <a:pt x="0" y="3158"/>
                </a:cubicBezTo>
                <a:lnTo>
                  <a:pt x="0" y="6316"/>
                </a:lnTo>
                <a:cubicBezTo>
                  <a:pt x="0" y="6505"/>
                  <a:pt x="44" y="6680"/>
                  <a:pt x="133" y="6842"/>
                </a:cubicBezTo>
                <a:cubicBezTo>
                  <a:pt x="222" y="7003"/>
                  <a:pt x="345" y="7131"/>
                  <a:pt x="503" y="7226"/>
                </a:cubicBezTo>
                <a:cubicBezTo>
                  <a:pt x="660" y="7320"/>
                  <a:pt x="831" y="7368"/>
                  <a:pt x="1016" y="7368"/>
                </a:cubicBezTo>
                <a:lnTo>
                  <a:pt x="1539" y="7368"/>
                </a:lnTo>
                <a:lnTo>
                  <a:pt x="2052" y="10000"/>
                </a:lnTo>
                <a:lnTo>
                  <a:pt x="3078" y="10000"/>
                </a:lnTo>
                <a:moveTo>
                  <a:pt x="4094" y="2979"/>
                </a:moveTo>
                <a:lnTo>
                  <a:pt x="4104" y="2979"/>
                </a:lnTo>
                <a:cubicBezTo>
                  <a:pt x="4528" y="2887"/>
                  <a:pt x="4941" y="2779"/>
                  <a:pt x="5345" y="2653"/>
                </a:cubicBezTo>
                <a:cubicBezTo>
                  <a:pt x="6521" y="2301"/>
                  <a:pt x="7472" y="1870"/>
                  <a:pt x="8197" y="1358"/>
                </a:cubicBezTo>
                <a:lnTo>
                  <a:pt x="8197" y="8116"/>
                </a:lnTo>
                <a:cubicBezTo>
                  <a:pt x="7472" y="7603"/>
                  <a:pt x="6521" y="7171"/>
                  <a:pt x="5345" y="6821"/>
                </a:cubicBezTo>
                <a:cubicBezTo>
                  <a:pt x="4941" y="6695"/>
                  <a:pt x="4524" y="6586"/>
                  <a:pt x="4094" y="6495"/>
                </a:cubicBezTo>
                <a:lnTo>
                  <a:pt x="4094" y="2979"/>
                </a:lnTo>
                <a:moveTo>
                  <a:pt x="1026" y="6316"/>
                </a:moveTo>
                <a:lnTo>
                  <a:pt x="1026" y="3158"/>
                </a:lnTo>
                <a:lnTo>
                  <a:pt x="3078" y="3158"/>
                </a:lnTo>
                <a:lnTo>
                  <a:pt x="3078" y="6316"/>
                </a:lnTo>
              </a:path>
            </a:pathLst>
          </a:custGeom>
          <a:solidFill>
            <a:srgbClr val="B5302A">
              <a:alpha val="100000"/>
            </a:srgbClr>
          </a:solidFill>
          <a:ln>
            <a:headEnd type="none"/>
            <a:tailEnd type="none"/>
          </a:ln>
        </p:spPr>
      </p:sp>
      <p:sp>
        <p:nvSpPr>
          <p:cNvPr id="18" name="TextBox 18"/>
          <p:cNvSpPr txBox="1"/>
          <p:nvPr/>
        </p:nvSpPr>
        <p:spPr>
          <a:xfrm>
            <a:off x="6427767" y="2897386"/>
            <a:ext cx="5046988" cy="238125"/>
          </a:xfrm>
          <a:prstGeom prst="rect">
            <a:avLst/>
          </a:prstGeom>
          <a:ln>
            <a:headEnd type="none"/>
            <a:tailEnd type="none"/>
          </a:ln>
        </p:spPr>
        <p:txBody>
          <a:bodyPr vert="horz" wrap="none" lIns="0" tIns="0" rIns="0" bIns="0" rtlCol="0" anchor="t" anchorCtr="0"/>
          <a:lstStyle/>
          <a:p>
            <a:pPr algn="l">
              <a:defRPr/>
            </a:pPr>
            <a:r>
              <a:rPr lang="en-US" sz="1600" b="0" i="0" strike="noStrike">
                <a:ln/>
                <a:solidFill>
                  <a:srgbClr val="1C0A0A">
                    <a:alpha val="100000"/>
                  </a:srgbClr>
                </a:solidFill>
                <a:latin typeface="FZHei-B01"/>
                <a:ea typeface="FZHei-B01"/>
                <a:cs typeface="FZHei-B01"/>
              </a:rPr>
              <a:t>条例宣传教育</a:t>
            </a:r>
            <a:endParaRPr lang="en-US" sz="1100"/>
          </a:p>
        </p:txBody>
      </p:sp>
      <p:sp>
        <p:nvSpPr>
          <p:cNvPr id="19" name="TextBox 19"/>
          <p:cNvSpPr txBox="1"/>
          <p:nvPr/>
        </p:nvSpPr>
        <p:spPr>
          <a:xfrm>
            <a:off x="6427767" y="3293566"/>
            <a:ext cx="5304099"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1960"/>
                  </a:srgbClr>
                </a:solidFill>
                <a:latin typeface="FZFangSong-Z02"/>
                <a:ea typeface="FZFangSong-Z02"/>
                <a:cs typeface="FZFangSong-Z02"/>
              </a:rPr>
              <a:t>在县政府统一部署下广泛宣传《黑龙江省地质环境保护条例</a:t>
            </a:r>
            <a:r>
              <a:rPr lang="en-US" sz="1400" b="0" i="0" strike="noStrike" dirty="0">
                <a:ln/>
                <a:solidFill>
                  <a:srgbClr val="1C0A0A">
                    <a:alpha val="81960"/>
                  </a:srgbClr>
                </a:solidFill>
                <a:latin typeface="FZFangSong-Z02"/>
                <a:ea typeface="FZFangSong-Z02"/>
                <a:cs typeface="FZFangSong-Z02"/>
              </a:rPr>
              <a:t>》，</a:t>
            </a:r>
            <a:r>
              <a:rPr lang="en-US" sz="1400" b="0" i="0" strike="noStrike" dirty="0" err="1">
                <a:ln/>
                <a:solidFill>
                  <a:srgbClr val="1C0A0A">
                    <a:alpha val="81960"/>
                  </a:srgbClr>
                </a:solidFill>
                <a:latin typeface="FZFangSong-Z02"/>
                <a:ea typeface="FZFangSong-Z02"/>
                <a:cs typeface="FZFangSong-Z02"/>
              </a:rPr>
              <a:t>重点覆盖城</a:t>
            </a:r>
            <a:r>
              <a:rPr sz="1400" b="0" i="0" strike="noStrike" dirty="0" err="1">
                <a:ln/>
                <a:solidFill>
                  <a:srgbClr val="1C0A0A">
                    <a:alpha val="81960"/>
                  </a:srgbClr>
                </a:solidFill>
                <a:latin typeface="FZFangSong-Z02"/>
                <a:ea typeface="FZFangSong-Z02"/>
                <a:cs typeface="FZFangSong-Z02"/>
              </a:rPr>
              <a:t>镇、乡村、交通干线、旅游区、库区及河流沿岸</a:t>
            </a:r>
            <a:endParaRPr sz="1400" dirty="0"/>
          </a:p>
        </p:txBody>
      </p:sp>
      <p:sp>
        <p:nvSpPr>
          <p:cNvPr id="20" name="AutoShape 20"/>
          <p:cNvSpPr/>
          <p:nvPr/>
        </p:nvSpPr>
        <p:spPr>
          <a:xfrm>
            <a:off x="6427767" y="3891558"/>
            <a:ext cx="5046988" cy="9525"/>
          </a:xfrm>
          <a:prstGeom prst="line">
            <a:avLst/>
          </a:prstGeom>
          <a:ln w="9525">
            <a:solidFill>
              <a:srgbClr val="D8D0C4">
                <a:alpha val="100000"/>
              </a:srgbClr>
            </a:solidFill>
            <a:prstDash val="solid"/>
            <a:headEnd type="none"/>
            <a:tailEnd type="none"/>
          </a:ln>
        </p:spPr>
      </p:sp>
      <p:sp>
        <p:nvSpPr>
          <p:cNvPr id="21" name="TextBox 21"/>
          <p:cNvSpPr txBox="1"/>
          <p:nvPr/>
        </p:nvSpPr>
        <p:spPr>
          <a:xfrm>
            <a:off x="6427767" y="4034433"/>
            <a:ext cx="5046988" cy="142875"/>
          </a:xfrm>
          <a:prstGeom prst="rect">
            <a:avLst/>
          </a:prstGeom>
          <a:ln>
            <a:headEnd type="none"/>
            <a:tailEnd type="none"/>
          </a:ln>
        </p:spPr>
        <p:txBody>
          <a:bodyPr vert="horz" wrap="none" lIns="0" tIns="0" rIns="0" bIns="0" rtlCol="0" anchor="t" anchorCtr="0"/>
          <a:lstStyle/>
          <a:p>
            <a:pPr algn="l">
              <a:defRPr/>
            </a:pPr>
            <a:r>
              <a:rPr lang="en-US" sz="1200" b="0" i="0" strike="noStrike" dirty="0" err="1">
                <a:ln/>
                <a:solidFill>
                  <a:srgbClr val="B5302A">
                    <a:alpha val="100000"/>
                  </a:srgbClr>
                </a:solidFill>
                <a:latin typeface="FZHei-B01"/>
                <a:ea typeface="FZHei-B01"/>
                <a:cs typeface="FZHei-B01"/>
              </a:rPr>
              <a:t>全域覆盖</a:t>
            </a:r>
            <a:r>
              <a:rPr lang="en-US" sz="1200" b="0" i="0" strike="noStrike" dirty="0">
                <a:ln/>
                <a:solidFill>
                  <a:srgbClr val="B5302A">
                    <a:alpha val="100000"/>
                  </a:srgbClr>
                </a:solidFill>
                <a:latin typeface="FZHei-B01"/>
                <a:ea typeface="FZHei-B01"/>
                <a:cs typeface="FZHei-B01"/>
              </a:rPr>
              <a:t> · </a:t>
            </a:r>
            <a:r>
              <a:rPr lang="en-US" sz="1200" b="0" i="0" strike="noStrike" dirty="0" err="1">
                <a:ln/>
                <a:solidFill>
                  <a:srgbClr val="B5302A">
                    <a:alpha val="100000"/>
                  </a:srgbClr>
                </a:solidFill>
                <a:latin typeface="FZHei-B01"/>
                <a:ea typeface="FZHei-B01"/>
                <a:cs typeface="FZHei-B01"/>
              </a:rPr>
              <a:t>条例宣传</a:t>
            </a:r>
            <a:endParaRPr lang="en-US" sz="1200" dirty="0"/>
          </a:p>
        </p:txBody>
      </p:sp>
      <p:sp>
        <p:nvSpPr>
          <p:cNvPr id="22" name="AutoShape 22"/>
          <p:cNvSpPr/>
          <p:nvPr/>
        </p:nvSpPr>
        <p:spPr>
          <a:xfrm>
            <a:off x="457086" y="4382393"/>
            <a:ext cx="5561209" cy="2018407"/>
          </a:xfrm>
          <a:prstGeom prst="rect">
            <a:avLst/>
          </a:prstGeom>
          <a:solidFill>
            <a:srgbClr val="F0EBE3">
              <a:alpha val="100000"/>
            </a:srgbClr>
          </a:solidFill>
          <a:ln w="9525">
            <a:solidFill>
              <a:srgbClr val="D8D0C4">
                <a:alpha val="100000"/>
              </a:srgbClr>
            </a:solidFill>
            <a:prstDash val="solid"/>
            <a:headEnd type="none"/>
            <a:tailEnd type="none"/>
          </a:ln>
        </p:spPr>
      </p:sp>
      <p:sp>
        <p:nvSpPr>
          <p:cNvPr id="23" name="AutoShape 23"/>
          <p:cNvSpPr/>
          <p:nvPr/>
        </p:nvSpPr>
        <p:spPr>
          <a:xfrm>
            <a:off x="457086" y="4382393"/>
            <a:ext cx="5561209" cy="9525"/>
          </a:xfrm>
          <a:prstGeom prst="line">
            <a:avLst/>
          </a:prstGeom>
          <a:ln w="28575">
            <a:solidFill>
              <a:srgbClr val="B5302A">
                <a:alpha val="100000"/>
              </a:srgbClr>
            </a:solidFill>
            <a:prstDash val="solid"/>
            <a:headEnd type="none"/>
            <a:tailEnd type="none"/>
          </a:ln>
        </p:spPr>
      </p:sp>
      <p:sp>
        <p:nvSpPr>
          <p:cNvPr id="24" name="AutoShape 24"/>
          <p:cNvSpPr/>
          <p:nvPr/>
        </p:nvSpPr>
        <p:spPr>
          <a:xfrm>
            <a:off x="3085328" y="4620518"/>
            <a:ext cx="304724" cy="304800"/>
          </a:xfrm>
          <a:custGeom>
            <a:avLst/>
            <a:gdLst/>
            <a:ahLst/>
            <a:cxnLst/>
            <a:rect l="l" t="t" r="r" b="b"/>
            <a:pathLst>
              <a:path w="9998" h="10000">
                <a:moveTo>
                  <a:pt x="4999" y="4500"/>
                </a:moveTo>
                <a:cubicBezTo>
                  <a:pt x="5452" y="4500"/>
                  <a:pt x="5870" y="4611"/>
                  <a:pt x="6254" y="4835"/>
                </a:cubicBezTo>
                <a:cubicBezTo>
                  <a:pt x="6637" y="5058"/>
                  <a:pt x="6940" y="5361"/>
                  <a:pt x="7164" y="5745"/>
                </a:cubicBezTo>
                <a:cubicBezTo>
                  <a:pt x="7387" y="6128"/>
                  <a:pt x="7499" y="6546"/>
                  <a:pt x="7499" y="7000"/>
                </a:cubicBezTo>
                <a:lnTo>
                  <a:pt x="7499" y="10000"/>
                </a:lnTo>
                <a:lnTo>
                  <a:pt x="6499" y="10000"/>
                </a:lnTo>
                <a:lnTo>
                  <a:pt x="6499" y="7000"/>
                </a:lnTo>
                <a:cubicBezTo>
                  <a:pt x="6499" y="6740"/>
                  <a:pt x="6435" y="6498"/>
                  <a:pt x="6309" y="6275"/>
                </a:cubicBezTo>
                <a:cubicBezTo>
                  <a:pt x="6182" y="6051"/>
                  <a:pt x="6012" y="5871"/>
                  <a:pt x="5799" y="5735"/>
                </a:cubicBezTo>
                <a:cubicBezTo>
                  <a:pt x="5585" y="5598"/>
                  <a:pt x="5349" y="5520"/>
                  <a:pt x="5089" y="5500"/>
                </a:cubicBezTo>
                <a:lnTo>
                  <a:pt x="4999" y="5500"/>
                </a:lnTo>
                <a:cubicBezTo>
                  <a:pt x="4739" y="5500"/>
                  <a:pt x="4497" y="5563"/>
                  <a:pt x="4274" y="5690"/>
                </a:cubicBezTo>
                <a:cubicBezTo>
                  <a:pt x="4050" y="5816"/>
                  <a:pt x="3870" y="5986"/>
                  <a:pt x="3734" y="6200"/>
                </a:cubicBezTo>
                <a:cubicBezTo>
                  <a:pt x="3597" y="6413"/>
                  <a:pt x="3519" y="6650"/>
                  <a:pt x="3499" y="6910"/>
                </a:cubicBezTo>
                <a:lnTo>
                  <a:pt x="3499" y="10000"/>
                </a:lnTo>
                <a:lnTo>
                  <a:pt x="2500" y="10000"/>
                </a:lnTo>
                <a:lnTo>
                  <a:pt x="2500" y="7000"/>
                </a:lnTo>
                <a:cubicBezTo>
                  <a:pt x="2500" y="6546"/>
                  <a:pt x="2611" y="6128"/>
                  <a:pt x="2834" y="5745"/>
                </a:cubicBezTo>
                <a:cubicBezTo>
                  <a:pt x="3057" y="5361"/>
                  <a:pt x="3360" y="5058"/>
                  <a:pt x="3744" y="4835"/>
                </a:cubicBezTo>
                <a:cubicBezTo>
                  <a:pt x="4127" y="4611"/>
                  <a:pt x="4545" y="4500"/>
                  <a:pt x="4999" y="4500"/>
                </a:cubicBezTo>
                <a:moveTo>
                  <a:pt x="1750" y="6000"/>
                </a:moveTo>
                <a:cubicBezTo>
                  <a:pt x="1890" y="6000"/>
                  <a:pt x="2026" y="6016"/>
                  <a:pt x="2160" y="6050"/>
                </a:cubicBezTo>
                <a:cubicBezTo>
                  <a:pt x="2073" y="6303"/>
                  <a:pt x="2020" y="6563"/>
                  <a:pt x="2000" y="6830"/>
                </a:cubicBezTo>
                <a:lnTo>
                  <a:pt x="2000" y="7040"/>
                </a:lnTo>
                <a:cubicBezTo>
                  <a:pt x="1940" y="7020"/>
                  <a:pt x="1880" y="7006"/>
                  <a:pt x="1820" y="7000"/>
                </a:cubicBezTo>
                <a:lnTo>
                  <a:pt x="1750" y="7000"/>
                </a:lnTo>
                <a:cubicBezTo>
                  <a:pt x="1556" y="7000"/>
                  <a:pt x="1388" y="7065"/>
                  <a:pt x="1245" y="7195"/>
                </a:cubicBezTo>
                <a:cubicBezTo>
                  <a:pt x="1101" y="7325"/>
                  <a:pt x="1020" y="7486"/>
                  <a:pt x="1000" y="7680"/>
                </a:cubicBezTo>
                <a:lnTo>
                  <a:pt x="1000" y="7750"/>
                </a:lnTo>
                <a:lnTo>
                  <a:pt x="1000" y="10000"/>
                </a:lnTo>
                <a:lnTo>
                  <a:pt x="0" y="10000"/>
                </a:lnTo>
                <a:lnTo>
                  <a:pt x="0" y="7750"/>
                </a:lnTo>
                <a:cubicBezTo>
                  <a:pt x="0" y="7430"/>
                  <a:pt x="78" y="7136"/>
                  <a:pt x="235" y="6870"/>
                </a:cubicBezTo>
                <a:cubicBezTo>
                  <a:pt x="391" y="6603"/>
                  <a:pt x="603" y="6391"/>
                  <a:pt x="870" y="6235"/>
                </a:cubicBezTo>
                <a:cubicBezTo>
                  <a:pt x="1136" y="6078"/>
                  <a:pt x="1430" y="6000"/>
                  <a:pt x="1750" y="6000"/>
                </a:cubicBezTo>
                <a:moveTo>
                  <a:pt x="8248" y="6000"/>
                </a:moveTo>
                <a:cubicBezTo>
                  <a:pt x="8568" y="6000"/>
                  <a:pt x="8861" y="6078"/>
                  <a:pt x="9128" y="6235"/>
                </a:cubicBezTo>
                <a:cubicBezTo>
                  <a:pt x="9394" y="6391"/>
                  <a:pt x="9606" y="6603"/>
                  <a:pt x="9763" y="6870"/>
                </a:cubicBezTo>
                <a:cubicBezTo>
                  <a:pt x="9919" y="7136"/>
                  <a:pt x="9998" y="7430"/>
                  <a:pt x="9998" y="7750"/>
                </a:cubicBezTo>
                <a:lnTo>
                  <a:pt x="9998" y="10000"/>
                </a:lnTo>
                <a:lnTo>
                  <a:pt x="8998" y="10000"/>
                </a:lnTo>
                <a:lnTo>
                  <a:pt x="8998" y="7750"/>
                </a:lnTo>
                <a:cubicBezTo>
                  <a:pt x="8998" y="7556"/>
                  <a:pt x="8933" y="7388"/>
                  <a:pt x="8803" y="7245"/>
                </a:cubicBezTo>
                <a:cubicBezTo>
                  <a:pt x="8673" y="7101"/>
                  <a:pt x="8511" y="7020"/>
                  <a:pt x="8318" y="7000"/>
                </a:cubicBezTo>
                <a:lnTo>
                  <a:pt x="8248" y="7000"/>
                </a:lnTo>
                <a:cubicBezTo>
                  <a:pt x="8161" y="7000"/>
                  <a:pt x="8078" y="7013"/>
                  <a:pt x="7998" y="7040"/>
                </a:cubicBezTo>
                <a:lnTo>
                  <a:pt x="7998" y="7000"/>
                </a:lnTo>
                <a:cubicBezTo>
                  <a:pt x="7998" y="6673"/>
                  <a:pt x="7948" y="6356"/>
                  <a:pt x="7848" y="6050"/>
                </a:cubicBezTo>
                <a:cubicBezTo>
                  <a:pt x="7974" y="6016"/>
                  <a:pt x="8108" y="6000"/>
                  <a:pt x="8248" y="6000"/>
                </a:cubicBezTo>
                <a:moveTo>
                  <a:pt x="1750" y="3000"/>
                </a:moveTo>
                <a:cubicBezTo>
                  <a:pt x="1976" y="3000"/>
                  <a:pt x="2185" y="3056"/>
                  <a:pt x="2375" y="3170"/>
                </a:cubicBezTo>
                <a:cubicBezTo>
                  <a:pt x="2564" y="3283"/>
                  <a:pt x="2715" y="3435"/>
                  <a:pt x="2829" y="3625"/>
                </a:cubicBezTo>
                <a:cubicBezTo>
                  <a:pt x="2942" y="3815"/>
                  <a:pt x="2999" y="4023"/>
                  <a:pt x="2999" y="4250"/>
                </a:cubicBezTo>
                <a:cubicBezTo>
                  <a:pt x="2999" y="4476"/>
                  <a:pt x="2942" y="4685"/>
                  <a:pt x="2829" y="4875"/>
                </a:cubicBezTo>
                <a:cubicBezTo>
                  <a:pt x="2715" y="5065"/>
                  <a:pt x="2564" y="5216"/>
                  <a:pt x="2375" y="5330"/>
                </a:cubicBezTo>
                <a:cubicBezTo>
                  <a:pt x="2185" y="5443"/>
                  <a:pt x="1976" y="5500"/>
                  <a:pt x="1750" y="5500"/>
                </a:cubicBezTo>
                <a:cubicBezTo>
                  <a:pt x="1523" y="5500"/>
                  <a:pt x="1315" y="5443"/>
                  <a:pt x="1125" y="5330"/>
                </a:cubicBezTo>
                <a:cubicBezTo>
                  <a:pt x="935" y="5216"/>
                  <a:pt x="783" y="5065"/>
                  <a:pt x="670" y="4875"/>
                </a:cubicBezTo>
                <a:cubicBezTo>
                  <a:pt x="556" y="4685"/>
                  <a:pt x="500" y="4476"/>
                  <a:pt x="500" y="4250"/>
                </a:cubicBezTo>
                <a:cubicBezTo>
                  <a:pt x="500" y="4023"/>
                  <a:pt x="556" y="3815"/>
                  <a:pt x="670" y="3625"/>
                </a:cubicBezTo>
                <a:cubicBezTo>
                  <a:pt x="783" y="3435"/>
                  <a:pt x="935" y="3283"/>
                  <a:pt x="1125" y="3170"/>
                </a:cubicBezTo>
                <a:cubicBezTo>
                  <a:pt x="1315" y="3056"/>
                  <a:pt x="1523" y="3000"/>
                  <a:pt x="1750" y="3000"/>
                </a:cubicBezTo>
                <a:moveTo>
                  <a:pt x="8248" y="3000"/>
                </a:moveTo>
                <a:cubicBezTo>
                  <a:pt x="8474" y="3000"/>
                  <a:pt x="8683" y="3056"/>
                  <a:pt x="8873" y="3170"/>
                </a:cubicBezTo>
                <a:cubicBezTo>
                  <a:pt x="9063" y="3283"/>
                  <a:pt x="9214" y="3435"/>
                  <a:pt x="9328" y="3625"/>
                </a:cubicBezTo>
                <a:cubicBezTo>
                  <a:pt x="9441" y="3815"/>
                  <a:pt x="9498" y="4023"/>
                  <a:pt x="9498" y="4250"/>
                </a:cubicBezTo>
                <a:cubicBezTo>
                  <a:pt x="9498" y="4476"/>
                  <a:pt x="9441" y="4685"/>
                  <a:pt x="9328" y="4875"/>
                </a:cubicBezTo>
                <a:cubicBezTo>
                  <a:pt x="9214" y="5065"/>
                  <a:pt x="9063" y="5216"/>
                  <a:pt x="8873" y="5330"/>
                </a:cubicBezTo>
                <a:cubicBezTo>
                  <a:pt x="8683" y="5443"/>
                  <a:pt x="8474" y="5500"/>
                  <a:pt x="8248" y="5500"/>
                </a:cubicBezTo>
                <a:cubicBezTo>
                  <a:pt x="8021" y="5500"/>
                  <a:pt x="7813" y="5443"/>
                  <a:pt x="7623" y="5330"/>
                </a:cubicBezTo>
                <a:cubicBezTo>
                  <a:pt x="7433" y="5216"/>
                  <a:pt x="7282" y="5065"/>
                  <a:pt x="7169" y="4875"/>
                </a:cubicBezTo>
                <a:cubicBezTo>
                  <a:pt x="7055" y="4685"/>
                  <a:pt x="6999" y="4476"/>
                  <a:pt x="6999" y="4250"/>
                </a:cubicBezTo>
                <a:cubicBezTo>
                  <a:pt x="6999" y="4023"/>
                  <a:pt x="7055" y="3815"/>
                  <a:pt x="7169" y="3625"/>
                </a:cubicBezTo>
                <a:cubicBezTo>
                  <a:pt x="7282" y="3435"/>
                  <a:pt x="7433" y="3283"/>
                  <a:pt x="7623" y="3170"/>
                </a:cubicBezTo>
                <a:cubicBezTo>
                  <a:pt x="7813" y="3056"/>
                  <a:pt x="8021" y="3000"/>
                  <a:pt x="8248" y="3000"/>
                </a:cubicBezTo>
                <a:moveTo>
                  <a:pt x="1750" y="4000"/>
                </a:moveTo>
                <a:cubicBezTo>
                  <a:pt x="1683" y="4000"/>
                  <a:pt x="1625" y="4025"/>
                  <a:pt x="1575" y="4075"/>
                </a:cubicBezTo>
                <a:cubicBezTo>
                  <a:pt x="1525" y="4125"/>
                  <a:pt x="1500" y="4183"/>
                  <a:pt x="1500" y="4250"/>
                </a:cubicBezTo>
                <a:cubicBezTo>
                  <a:pt x="1500" y="4316"/>
                  <a:pt x="1525" y="4375"/>
                  <a:pt x="1575" y="4425"/>
                </a:cubicBezTo>
                <a:cubicBezTo>
                  <a:pt x="1625" y="4475"/>
                  <a:pt x="1683" y="4500"/>
                  <a:pt x="1750" y="4500"/>
                </a:cubicBezTo>
                <a:cubicBezTo>
                  <a:pt x="1816" y="4500"/>
                  <a:pt x="1875" y="4475"/>
                  <a:pt x="1925" y="4425"/>
                </a:cubicBezTo>
                <a:cubicBezTo>
                  <a:pt x="1975" y="4375"/>
                  <a:pt x="2000" y="4316"/>
                  <a:pt x="2000" y="4250"/>
                </a:cubicBezTo>
                <a:cubicBezTo>
                  <a:pt x="2000" y="4183"/>
                  <a:pt x="1975" y="4125"/>
                  <a:pt x="1925" y="4075"/>
                </a:cubicBezTo>
                <a:cubicBezTo>
                  <a:pt x="1875" y="4025"/>
                  <a:pt x="1816" y="4000"/>
                  <a:pt x="1750" y="4000"/>
                </a:cubicBezTo>
                <a:moveTo>
                  <a:pt x="8248" y="4000"/>
                </a:moveTo>
                <a:cubicBezTo>
                  <a:pt x="8181" y="4000"/>
                  <a:pt x="8123" y="4025"/>
                  <a:pt x="8073" y="4075"/>
                </a:cubicBezTo>
                <a:cubicBezTo>
                  <a:pt x="8023" y="4125"/>
                  <a:pt x="7998" y="4183"/>
                  <a:pt x="7998" y="4250"/>
                </a:cubicBezTo>
                <a:cubicBezTo>
                  <a:pt x="7998" y="4316"/>
                  <a:pt x="8023" y="4375"/>
                  <a:pt x="8073" y="4425"/>
                </a:cubicBezTo>
                <a:cubicBezTo>
                  <a:pt x="8123" y="4475"/>
                  <a:pt x="8181" y="4500"/>
                  <a:pt x="8248" y="4500"/>
                </a:cubicBezTo>
                <a:cubicBezTo>
                  <a:pt x="8314" y="4500"/>
                  <a:pt x="8373" y="4475"/>
                  <a:pt x="8423" y="4425"/>
                </a:cubicBezTo>
                <a:cubicBezTo>
                  <a:pt x="8473" y="4375"/>
                  <a:pt x="8498" y="4316"/>
                  <a:pt x="8498" y="4250"/>
                </a:cubicBezTo>
                <a:cubicBezTo>
                  <a:pt x="8498" y="4183"/>
                  <a:pt x="8473" y="4125"/>
                  <a:pt x="8423" y="4075"/>
                </a:cubicBezTo>
                <a:cubicBezTo>
                  <a:pt x="8373" y="4025"/>
                  <a:pt x="8314" y="4000"/>
                  <a:pt x="8248" y="4000"/>
                </a:cubicBezTo>
                <a:moveTo>
                  <a:pt x="4999" y="0"/>
                </a:moveTo>
                <a:cubicBezTo>
                  <a:pt x="5359" y="0"/>
                  <a:pt x="5692" y="90"/>
                  <a:pt x="5999" y="270"/>
                </a:cubicBezTo>
                <a:cubicBezTo>
                  <a:pt x="6305" y="450"/>
                  <a:pt x="6549" y="693"/>
                  <a:pt x="6729" y="1000"/>
                </a:cubicBezTo>
                <a:cubicBezTo>
                  <a:pt x="6909" y="1306"/>
                  <a:pt x="6999" y="1640"/>
                  <a:pt x="6999" y="2000"/>
                </a:cubicBezTo>
                <a:cubicBezTo>
                  <a:pt x="6999" y="2360"/>
                  <a:pt x="6909" y="2693"/>
                  <a:pt x="6729" y="3000"/>
                </a:cubicBezTo>
                <a:cubicBezTo>
                  <a:pt x="6549" y="3306"/>
                  <a:pt x="6305" y="3550"/>
                  <a:pt x="5999" y="3730"/>
                </a:cubicBezTo>
                <a:cubicBezTo>
                  <a:pt x="5692" y="3910"/>
                  <a:pt x="5359" y="4000"/>
                  <a:pt x="4999" y="4000"/>
                </a:cubicBezTo>
                <a:cubicBezTo>
                  <a:pt x="4639" y="4000"/>
                  <a:pt x="4305" y="3910"/>
                  <a:pt x="3999" y="3730"/>
                </a:cubicBezTo>
                <a:cubicBezTo>
                  <a:pt x="3692" y="3550"/>
                  <a:pt x="3449" y="3306"/>
                  <a:pt x="3269" y="3000"/>
                </a:cubicBezTo>
                <a:cubicBezTo>
                  <a:pt x="3089" y="2693"/>
                  <a:pt x="2999" y="2360"/>
                  <a:pt x="2999" y="2000"/>
                </a:cubicBezTo>
                <a:cubicBezTo>
                  <a:pt x="2999" y="1640"/>
                  <a:pt x="3089" y="1306"/>
                  <a:pt x="3269" y="1000"/>
                </a:cubicBezTo>
                <a:cubicBezTo>
                  <a:pt x="3449" y="693"/>
                  <a:pt x="3692" y="450"/>
                  <a:pt x="3999" y="270"/>
                </a:cubicBezTo>
                <a:cubicBezTo>
                  <a:pt x="4305" y="90"/>
                  <a:pt x="4639" y="0"/>
                  <a:pt x="4999" y="0"/>
                </a:cubicBezTo>
                <a:moveTo>
                  <a:pt x="4999" y="1000"/>
                </a:moveTo>
                <a:cubicBezTo>
                  <a:pt x="4819" y="1000"/>
                  <a:pt x="4652" y="1045"/>
                  <a:pt x="4499" y="1135"/>
                </a:cubicBezTo>
                <a:cubicBezTo>
                  <a:pt x="4345" y="1225"/>
                  <a:pt x="4224" y="1346"/>
                  <a:pt x="4134" y="1500"/>
                </a:cubicBezTo>
                <a:cubicBezTo>
                  <a:pt x="4044" y="1653"/>
                  <a:pt x="3999" y="1820"/>
                  <a:pt x="3999" y="2000"/>
                </a:cubicBezTo>
                <a:cubicBezTo>
                  <a:pt x="3999" y="2180"/>
                  <a:pt x="4044" y="2346"/>
                  <a:pt x="4134" y="2500"/>
                </a:cubicBezTo>
                <a:cubicBezTo>
                  <a:pt x="4224" y="2653"/>
                  <a:pt x="4345" y="2775"/>
                  <a:pt x="4499" y="2865"/>
                </a:cubicBezTo>
                <a:cubicBezTo>
                  <a:pt x="4652" y="2955"/>
                  <a:pt x="4819" y="3000"/>
                  <a:pt x="4999" y="3000"/>
                </a:cubicBezTo>
                <a:cubicBezTo>
                  <a:pt x="5179" y="3000"/>
                  <a:pt x="5345" y="2955"/>
                  <a:pt x="5499" y="2865"/>
                </a:cubicBezTo>
                <a:cubicBezTo>
                  <a:pt x="5652" y="2775"/>
                  <a:pt x="5774" y="2653"/>
                  <a:pt x="5864" y="2500"/>
                </a:cubicBezTo>
                <a:cubicBezTo>
                  <a:pt x="5954" y="2346"/>
                  <a:pt x="5999" y="2180"/>
                  <a:pt x="5999" y="2000"/>
                </a:cubicBezTo>
                <a:cubicBezTo>
                  <a:pt x="5999" y="1820"/>
                  <a:pt x="5954" y="1653"/>
                  <a:pt x="5864" y="1500"/>
                </a:cubicBezTo>
                <a:cubicBezTo>
                  <a:pt x="5774" y="1346"/>
                  <a:pt x="5652" y="1225"/>
                  <a:pt x="5499" y="1135"/>
                </a:cubicBezTo>
                <a:cubicBezTo>
                  <a:pt x="5345" y="1045"/>
                  <a:pt x="5179" y="1000"/>
                  <a:pt x="4999" y="1000"/>
                </a:cubicBezTo>
              </a:path>
            </a:pathLst>
          </a:custGeom>
          <a:solidFill>
            <a:srgbClr val="B5302A">
              <a:alpha val="100000"/>
            </a:srgbClr>
          </a:solidFill>
          <a:ln>
            <a:headEnd type="none"/>
            <a:tailEnd type="none"/>
          </a:ln>
        </p:spPr>
      </p:sp>
      <p:sp>
        <p:nvSpPr>
          <p:cNvPr id="25" name="TextBox 25"/>
          <p:cNvSpPr txBox="1"/>
          <p:nvPr/>
        </p:nvSpPr>
        <p:spPr>
          <a:xfrm>
            <a:off x="714196" y="5068193"/>
            <a:ext cx="5046988" cy="238125"/>
          </a:xfrm>
          <a:prstGeom prst="rect">
            <a:avLst/>
          </a:prstGeom>
          <a:ln>
            <a:headEnd type="none"/>
            <a:tailEnd type="none"/>
          </a:ln>
        </p:spPr>
        <p:txBody>
          <a:bodyPr vert="horz" wrap="none" lIns="0" tIns="0" rIns="0" bIns="0" rtlCol="0" anchor="t" anchorCtr="0"/>
          <a:lstStyle/>
          <a:p>
            <a:pPr algn="l">
              <a:defRPr/>
            </a:pPr>
            <a:r>
              <a:rPr lang="en-US" sz="1600" b="0" i="0" strike="noStrike">
                <a:ln/>
                <a:solidFill>
                  <a:srgbClr val="1C0A0A">
                    <a:alpha val="100000"/>
                  </a:srgbClr>
                </a:solidFill>
                <a:latin typeface="FZHei-B01"/>
                <a:ea typeface="FZHei-B01"/>
                <a:cs typeface="FZHei-B01"/>
              </a:rPr>
              <a:t>群测群防体系</a:t>
            </a:r>
            <a:endParaRPr lang="en-US" sz="1100"/>
          </a:p>
        </p:txBody>
      </p:sp>
      <p:sp>
        <p:nvSpPr>
          <p:cNvPr id="26" name="TextBox 26"/>
          <p:cNvSpPr txBox="1"/>
          <p:nvPr/>
        </p:nvSpPr>
        <p:spPr>
          <a:xfrm>
            <a:off x="714196" y="5464373"/>
            <a:ext cx="5304099"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1960"/>
                  </a:srgbClr>
                </a:solidFill>
                <a:latin typeface="FZFangSong-Z02"/>
                <a:ea typeface="FZFangSong-Z02"/>
                <a:cs typeface="FZFangSong-Z02"/>
              </a:rPr>
              <a:t>建立群测群防体系，切实提升广大人民群众防灾意识和自救能力，形成全民</a:t>
            </a:r>
            <a:r>
              <a:rPr sz="1400" b="0" i="0" strike="noStrike" dirty="0" err="1">
                <a:ln/>
                <a:solidFill>
                  <a:srgbClr val="1C0A0A">
                    <a:alpha val="81960"/>
                  </a:srgbClr>
                </a:solidFill>
                <a:latin typeface="FZFangSong-Z02"/>
                <a:ea typeface="FZFangSong-Z02"/>
                <a:cs typeface="FZFangSong-Z02"/>
              </a:rPr>
              <a:t>参与的防灾减灾格局</a:t>
            </a:r>
            <a:endParaRPr sz="1400" dirty="0"/>
          </a:p>
        </p:txBody>
      </p:sp>
      <p:sp>
        <p:nvSpPr>
          <p:cNvPr id="27" name="AutoShape 27"/>
          <p:cNvSpPr/>
          <p:nvPr/>
        </p:nvSpPr>
        <p:spPr>
          <a:xfrm>
            <a:off x="714196" y="6062365"/>
            <a:ext cx="5046988" cy="9525"/>
          </a:xfrm>
          <a:prstGeom prst="line">
            <a:avLst/>
          </a:prstGeom>
          <a:ln w="9525">
            <a:solidFill>
              <a:srgbClr val="D8D0C4">
                <a:alpha val="100000"/>
              </a:srgbClr>
            </a:solidFill>
            <a:prstDash val="solid"/>
            <a:headEnd type="none"/>
            <a:tailEnd type="none"/>
          </a:ln>
        </p:spPr>
      </p:sp>
      <p:sp>
        <p:nvSpPr>
          <p:cNvPr id="28" name="TextBox 28"/>
          <p:cNvSpPr txBox="1"/>
          <p:nvPr/>
        </p:nvSpPr>
        <p:spPr>
          <a:xfrm>
            <a:off x="714196" y="6205240"/>
            <a:ext cx="5046988" cy="142875"/>
          </a:xfrm>
          <a:prstGeom prst="rect">
            <a:avLst/>
          </a:prstGeom>
          <a:ln>
            <a:headEnd type="none"/>
            <a:tailEnd type="none"/>
          </a:ln>
        </p:spPr>
        <p:txBody>
          <a:bodyPr vert="horz" wrap="none" lIns="0" tIns="0" rIns="0" bIns="0" rtlCol="0" anchor="t" anchorCtr="0"/>
          <a:lstStyle/>
          <a:p>
            <a:pPr algn="l">
              <a:defRPr/>
            </a:pPr>
            <a:r>
              <a:rPr lang="en-US" sz="1200" b="0" i="0" strike="noStrike" dirty="0" err="1">
                <a:ln/>
                <a:solidFill>
                  <a:srgbClr val="B5302A">
                    <a:alpha val="100000"/>
                  </a:srgbClr>
                </a:solidFill>
                <a:latin typeface="FZHei-B01"/>
                <a:ea typeface="FZHei-B01"/>
                <a:cs typeface="FZHei-B01"/>
              </a:rPr>
              <a:t>全民参与</a:t>
            </a:r>
            <a:r>
              <a:rPr lang="en-US" sz="1200" b="0" i="0" strike="noStrike" dirty="0">
                <a:ln/>
                <a:solidFill>
                  <a:srgbClr val="B5302A">
                    <a:alpha val="100000"/>
                  </a:srgbClr>
                </a:solidFill>
                <a:latin typeface="FZHei-B01"/>
                <a:ea typeface="FZHei-B01"/>
                <a:cs typeface="FZHei-B01"/>
              </a:rPr>
              <a:t> · </a:t>
            </a:r>
            <a:r>
              <a:rPr lang="en-US" sz="1200" b="0" i="0" strike="noStrike" dirty="0" err="1">
                <a:ln/>
                <a:solidFill>
                  <a:srgbClr val="B5302A">
                    <a:alpha val="100000"/>
                  </a:srgbClr>
                </a:solidFill>
                <a:latin typeface="FZHei-B01"/>
                <a:ea typeface="FZHei-B01"/>
                <a:cs typeface="FZHei-B01"/>
              </a:rPr>
              <a:t>自救能力</a:t>
            </a:r>
            <a:endParaRPr lang="en-US" sz="1200" dirty="0"/>
          </a:p>
        </p:txBody>
      </p:sp>
      <p:sp>
        <p:nvSpPr>
          <p:cNvPr id="29" name="AutoShape 29"/>
          <p:cNvSpPr/>
          <p:nvPr/>
        </p:nvSpPr>
        <p:spPr>
          <a:xfrm>
            <a:off x="6170657" y="4382393"/>
            <a:ext cx="5561209" cy="2018407"/>
          </a:xfrm>
          <a:prstGeom prst="rect">
            <a:avLst/>
          </a:prstGeom>
          <a:solidFill>
            <a:srgbClr val="F0EBE3">
              <a:alpha val="100000"/>
            </a:srgbClr>
          </a:solidFill>
          <a:ln w="9525">
            <a:solidFill>
              <a:srgbClr val="D8D0C4">
                <a:alpha val="100000"/>
              </a:srgbClr>
            </a:solidFill>
            <a:prstDash val="solid"/>
            <a:headEnd type="none"/>
            <a:tailEnd type="none"/>
          </a:ln>
        </p:spPr>
        <p:txBody>
          <a:bodyPr/>
          <a:lstStyle/>
          <a:p>
            <a:endParaRPr lang="zh-CN" altLang="en-US" dirty="0"/>
          </a:p>
        </p:txBody>
      </p:sp>
      <p:sp>
        <p:nvSpPr>
          <p:cNvPr id="30" name="AutoShape 30"/>
          <p:cNvSpPr/>
          <p:nvPr/>
        </p:nvSpPr>
        <p:spPr>
          <a:xfrm>
            <a:off x="6170657" y="4382393"/>
            <a:ext cx="5561209" cy="9525"/>
          </a:xfrm>
          <a:prstGeom prst="line">
            <a:avLst/>
          </a:prstGeom>
          <a:ln w="28575">
            <a:solidFill>
              <a:srgbClr val="B5302A">
                <a:alpha val="100000"/>
              </a:srgbClr>
            </a:solidFill>
            <a:prstDash val="solid"/>
            <a:headEnd type="none"/>
            <a:tailEnd type="none"/>
          </a:ln>
        </p:spPr>
      </p:sp>
      <p:sp>
        <p:nvSpPr>
          <p:cNvPr id="31" name="AutoShape 31"/>
          <p:cNvSpPr/>
          <p:nvPr/>
        </p:nvSpPr>
        <p:spPr>
          <a:xfrm>
            <a:off x="8798899" y="4620518"/>
            <a:ext cx="304724" cy="304800"/>
          </a:xfrm>
          <a:custGeom>
            <a:avLst/>
            <a:gdLst/>
            <a:ahLst/>
            <a:cxnLst/>
            <a:rect l="l" t="t" r="r" b="b"/>
            <a:pathLst>
              <a:path w="9998" h="10000">
                <a:moveTo>
                  <a:pt x="109" y="9000"/>
                </a:moveTo>
                <a:lnTo>
                  <a:pt x="652" y="9000"/>
                </a:lnTo>
                <a:lnTo>
                  <a:pt x="652" y="6000"/>
                </a:lnTo>
                <a:cubicBezTo>
                  <a:pt x="652" y="5273"/>
                  <a:pt x="851" y="4600"/>
                  <a:pt x="1250" y="3980"/>
                </a:cubicBezTo>
                <a:cubicBezTo>
                  <a:pt x="1634" y="3380"/>
                  <a:pt x="2152" y="2903"/>
                  <a:pt x="2804" y="2550"/>
                </a:cubicBezTo>
                <a:cubicBezTo>
                  <a:pt x="3477" y="2183"/>
                  <a:pt x="4209" y="2000"/>
                  <a:pt x="4999" y="2000"/>
                </a:cubicBezTo>
                <a:cubicBezTo>
                  <a:pt x="5789" y="2000"/>
                  <a:pt x="6520" y="2183"/>
                  <a:pt x="7194" y="2550"/>
                </a:cubicBezTo>
                <a:cubicBezTo>
                  <a:pt x="7846" y="2903"/>
                  <a:pt x="8364" y="3380"/>
                  <a:pt x="8748" y="3980"/>
                </a:cubicBezTo>
                <a:cubicBezTo>
                  <a:pt x="9146" y="4600"/>
                  <a:pt x="9346" y="5273"/>
                  <a:pt x="9346" y="6000"/>
                </a:cubicBezTo>
                <a:lnTo>
                  <a:pt x="9346" y="9000"/>
                </a:lnTo>
                <a:lnTo>
                  <a:pt x="9889" y="9000"/>
                </a:lnTo>
                <a:lnTo>
                  <a:pt x="9889" y="10000"/>
                </a:lnTo>
                <a:lnTo>
                  <a:pt x="109" y="10000"/>
                </a:lnTo>
                <a:lnTo>
                  <a:pt x="109" y="9000"/>
                </a:lnTo>
                <a:moveTo>
                  <a:pt x="1739" y="6000"/>
                </a:moveTo>
                <a:lnTo>
                  <a:pt x="1739" y="9000"/>
                </a:lnTo>
                <a:lnTo>
                  <a:pt x="8259" y="9000"/>
                </a:lnTo>
                <a:lnTo>
                  <a:pt x="8259" y="6000"/>
                </a:lnTo>
                <a:cubicBezTo>
                  <a:pt x="8259" y="5460"/>
                  <a:pt x="8110" y="4956"/>
                  <a:pt x="7814" y="4490"/>
                </a:cubicBezTo>
                <a:cubicBezTo>
                  <a:pt x="7524" y="4036"/>
                  <a:pt x="7132" y="3676"/>
                  <a:pt x="6640" y="3410"/>
                </a:cubicBezTo>
                <a:cubicBezTo>
                  <a:pt x="6132" y="3136"/>
                  <a:pt x="5585" y="3000"/>
                  <a:pt x="4999" y="3000"/>
                </a:cubicBezTo>
                <a:cubicBezTo>
                  <a:pt x="4412" y="3000"/>
                  <a:pt x="3865" y="3136"/>
                  <a:pt x="3358" y="3410"/>
                </a:cubicBezTo>
                <a:cubicBezTo>
                  <a:pt x="2865" y="3676"/>
                  <a:pt x="2474" y="4036"/>
                  <a:pt x="2184" y="4490"/>
                </a:cubicBezTo>
                <a:cubicBezTo>
                  <a:pt x="1887" y="4956"/>
                  <a:pt x="1739" y="5460"/>
                  <a:pt x="1739" y="6000"/>
                </a:cubicBezTo>
                <a:moveTo>
                  <a:pt x="4456" y="1500"/>
                </a:moveTo>
                <a:lnTo>
                  <a:pt x="4456" y="0"/>
                </a:lnTo>
                <a:lnTo>
                  <a:pt x="5542" y="0"/>
                </a:lnTo>
                <a:lnTo>
                  <a:pt x="5542" y="1500"/>
                </a:lnTo>
                <a:lnTo>
                  <a:pt x="4456" y="1500"/>
                </a:lnTo>
                <a:moveTo>
                  <a:pt x="8074" y="2460"/>
                </a:moveTo>
                <a:lnTo>
                  <a:pt x="9226" y="1400"/>
                </a:lnTo>
                <a:lnTo>
                  <a:pt x="9998" y="2110"/>
                </a:lnTo>
                <a:lnTo>
                  <a:pt x="8846" y="3170"/>
                </a:lnTo>
                <a:lnTo>
                  <a:pt x="8074" y="2460"/>
                </a:lnTo>
                <a:moveTo>
                  <a:pt x="1152" y="3170"/>
                </a:moveTo>
                <a:lnTo>
                  <a:pt x="0" y="2110"/>
                </a:lnTo>
                <a:lnTo>
                  <a:pt x="772" y="1400"/>
                </a:lnTo>
                <a:lnTo>
                  <a:pt x="1924" y="2460"/>
                </a:lnTo>
                <a:lnTo>
                  <a:pt x="1152" y="3170"/>
                </a:lnTo>
                <a:moveTo>
                  <a:pt x="3369" y="6000"/>
                </a:moveTo>
                <a:lnTo>
                  <a:pt x="2282" y="6000"/>
                </a:lnTo>
                <a:cubicBezTo>
                  <a:pt x="2282" y="5546"/>
                  <a:pt x="2403" y="5128"/>
                  <a:pt x="2646" y="4745"/>
                </a:cubicBezTo>
                <a:cubicBezTo>
                  <a:pt x="2888" y="4361"/>
                  <a:pt x="3218" y="4058"/>
                  <a:pt x="3635" y="3835"/>
                </a:cubicBezTo>
                <a:cubicBezTo>
                  <a:pt x="4051" y="3611"/>
                  <a:pt x="4506" y="3500"/>
                  <a:pt x="4999" y="3500"/>
                </a:cubicBezTo>
                <a:lnTo>
                  <a:pt x="4999" y="4500"/>
                </a:lnTo>
                <a:cubicBezTo>
                  <a:pt x="4701" y="4500"/>
                  <a:pt x="4428" y="4566"/>
                  <a:pt x="4179" y="4700"/>
                </a:cubicBezTo>
                <a:cubicBezTo>
                  <a:pt x="3929" y="4833"/>
                  <a:pt x="3731" y="5015"/>
                  <a:pt x="3586" y="5245"/>
                </a:cubicBezTo>
                <a:cubicBezTo>
                  <a:pt x="3441" y="5475"/>
                  <a:pt x="3369" y="5726"/>
                  <a:pt x="3369" y="6000"/>
                </a:cubicBezTo>
              </a:path>
            </a:pathLst>
          </a:custGeom>
          <a:solidFill>
            <a:srgbClr val="B5302A">
              <a:alpha val="100000"/>
            </a:srgbClr>
          </a:solidFill>
          <a:ln>
            <a:headEnd type="none"/>
            <a:tailEnd type="none"/>
          </a:ln>
        </p:spPr>
      </p:sp>
      <p:sp>
        <p:nvSpPr>
          <p:cNvPr id="32" name="TextBox 32"/>
          <p:cNvSpPr txBox="1"/>
          <p:nvPr/>
        </p:nvSpPr>
        <p:spPr>
          <a:xfrm>
            <a:off x="6427767" y="5068193"/>
            <a:ext cx="5046988" cy="238125"/>
          </a:xfrm>
          <a:prstGeom prst="rect">
            <a:avLst/>
          </a:prstGeom>
          <a:ln>
            <a:headEnd type="none"/>
            <a:tailEnd type="none"/>
          </a:ln>
        </p:spPr>
        <p:txBody>
          <a:bodyPr vert="horz" wrap="none" lIns="0" tIns="0" rIns="0" bIns="0" rtlCol="0" anchor="t" anchorCtr="0"/>
          <a:lstStyle/>
          <a:p>
            <a:pPr algn="l">
              <a:defRPr/>
            </a:pPr>
            <a:r>
              <a:rPr lang="en-US" sz="1600" b="0" i="0" strike="noStrike">
                <a:ln/>
                <a:solidFill>
                  <a:srgbClr val="1C0A0A">
                    <a:alpha val="100000"/>
                  </a:srgbClr>
                </a:solidFill>
                <a:latin typeface="FZHei-B01"/>
                <a:ea typeface="FZHei-B01"/>
                <a:cs typeface="FZHei-B01"/>
              </a:rPr>
              <a:t>应急值班制度</a:t>
            </a:r>
            <a:endParaRPr lang="en-US" sz="1100"/>
          </a:p>
        </p:txBody>
      </p:sp>
      <p:sp>
        <p:nvSpPr>
          <p:cNvPr id="33" name="TextBox 33"/>
          <p:cNvSpPr txBox="1"/>
          <p:nvPr/>
        </p:nvSpPr>
        <p:spPr>
          <a:xfrm>
            <a:off x="6427767" y="5464373"/>
            <a:ext cx="5304099"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1960"/>
                  </a:srgbClr>
                </a:solidFill>
                <a:latin typeface="FZFangSong-Z02"/>
                <a:ea typeface="FZFangSong-Z02"/>
                <a:cs typeface="FZFangSong-Z02"/>
              </a:rPr>
              <a:t>严格执行险情巡查、灾情速报、月报及汛期值班制度，突发灾害立即现场应</a:t>
            </a:r>
            <a:r>
              <a:rPr sz="1400" b="0" i="0" strike="noStrike" dirty="0" err="1">
                <a:ln/>
                <a:solidFill>
                  <a:srgbClr val="1C0A0A">
                    <a:alpha val="81960"/>
                  </a:srgbClr>
                </a:solidFill>
                <a:latin typeface="FZFangSong-Z02"/>
                <a:ea typeface="FZFangSong-Z02"/>
                <a:cs typeface="FZFangSong-Z02"/>
              </a:rPr>
              <a:t>急处理并及时上报</a:t>
            </a:r>
            <a:endParaRPr sz="1400" dirty="0"/>
          </a:p>
        </p:txBody>
      </p:sp>
      <p:sp>
        <p:nvSpPr>
          <p:cNvPr id="34" name="AutoShape 34"/>
          <p:cNvSpPr/>
          <p:nvPr/>
        </p:nvSpPr>
        <p:spPr>
          <a:xfrm>
            <a:off x="6427767" y="6062365"/>
            <a:ext cx="5046988" cy="9525"/>
          </a:xfrm>
          <a:prstGeom prst="line">
            <a:avLst/>
          </a:prstGeom>
          <a:ln w="9525">
            <a:solidFill>
              <a:srgbClr val="D8D0C4">
                <a:alpha val="100000"/>
              </a:srgbClr>
            </a:solidFill>
            <a:prstDash val="solid"/>
            <a:headEnd type="none"/>
            <a:tailEnd type="none"/>
          </a:ln>
        </p:spPr>
      </p:sp>
      <p:sp>
        <p:nvSpPr>
          <p:cNvPr id="35" name="TextBox 35"/>
          <p:cNvSpPr txBox="1"/>
          <p:nvPr/>
        </p:nvSpPr>
        <p:spPr>
          <a:xfrm>
            <a:off x="6427767" y="6214765"/>
            <a:ext cx="5046988" cy="161925"/>
          </a:xfrm>
          <a:prstGeom prst="rect">
            <a:avLst/>
          </a:prstGeom>
          <a:ln>
            <a:headEnd type="none"/>
            <a:tailEnd type="none"/>
          </a:ln>
        </p:spPr>
        <p:txBody>
          <a:bodyPr vert="horz" wrap="none" lIns="0" tIns="0" rIns="0" bIns="0" rtlCol="0" anchor="t" anchorCtr="0"/>
          <a:lstStyle/>
          <a:p>
            <a:pPr algn="l">
              <a:defRPr/>
            </a:pPr>
            <a:r>
              <a:rPr lang="en-US" sz="1200" b="0" i="0" strike="noStrike" dirty="0">
                <a:ln/>
                <a:solidFill>
                  <a:srgbClr val="B5302A">
                    <a:alpha val="100000"/>
                  </a:srgbClr>
                </a:solidFill>
                <a:latin typeface="FZHei-B01"/>
                <a:ea typeface="FZHei-B01"/>
                <a:cs typeface="FZHei-B01"/>
              </a:rPr>
              <a:t>值班电话：0455-4642625</a:t>
            </a:r>
            <a:r>
              <a:rPr lang="zh-CN" altLang="en-US" sz="1200" b="0" i="0" strike="noStrike" dirty="0">
                <a:ln/>
                <a:solidFill>
                  <a:srgbClr val="B5302A">
                    <a:alpha val="100000"/>
                  </a:srgbClr>
                </a:solidFill>
                <a:latin typeface="FZHei-B01"/>
                <a:ea typeface="FZHei-B01"/>
                <a:cs typeface="FZHei-B01"/>
              </a:rPr>
              <a:t>、</a:t>
            </a:r>
            <a:r>
              <a:rPr lang="en-US" altLang="zh-CN" sz="1200" b="0" i="0" strike="noStrike" dirty="0">
                <a:ln/>
                <a:solidFill>
                  <a:srgbClr val="B5302A">
                    <a:alpha val="100000"/>
                  </a:srgbClr>
                </a:solidFill>
                <a:latin typeface="FZHei-B01"/>
                <a:ea typeface="FZHei-B01"/>
                <a:cs typeface="FZHei-B01"/>
              </a:rPr>
              <a:t>4925019</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3" name="AutoShape 3"/>
          <p:cNvSpPr/>
          <p:nvPr/>
        </p:nvSpPr>
        <p:spPr>
          <a:xfrm>
            <a:off x="0" y="0"/>
            <a:ext cx="12188952" cy="6858000"/>
          </a:xfrm>
          <a:prstGeom prst="rect">
            <a:avLst/>
          </a:prstGeom>
          <a:solidFill>
            <a:srgbClr val="0A0A0B">
              <a:alpha val="25098"/>
            </a:srgbClr>
          </a:solidFill>
          <a:ln>
            <a:headEnd type="none"/>
            <a:tailEnd type="none"/>
          </a:ln>
        </p:spPr>
      </p:sp>
      <p:sp>
        <p:nvSpPr>
          <p:cNvPr id="4" name="TextBox 4"/>
          <p:cNvSpPr txBox="1"/>
          <p:nvPr/>
        </p:nvSpPr>
        <p:spPr>
          <a:xfrm>
            <a:off x="5539783" y="1975990"/>
            <a:ext cx="6649169"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F9F4EE">
                    <a:alpha val="70196"/>
                  </a:srgbClr>
                </a:solidFill>
                <a:latin typeface="FZHei-B01"/>
                <a:ea typeface="FZHei-B01"/>
                <a:cs typeface="FZHei-B01"/>
              </a:rPr>
              <a:t>绥棱县自然资源局</a:t>
            </a:r>
            <a:endParaRPr lang="en-US" sz="1100"/>
          </a:p>
        </p:txBody>
      </p:sp>
      <p:sp>
        <p:nvSpPr>
          <p:cNvPr id="5" name="TextBox 5"/>
          <p:cNvSpPr txBox="1"/>
          <p:nvPr/>
        </p:nvSpPr>
        <p:spPr>
          <a:xfrm>
            <a:off x="2334157" y="2447478"/>
            <a:ext cx="7520636" cy="1577280"/>
          </a:xfrm>
          <a:prstGeom prst="rect">
            <a:avLst/>
          </a:prstGeom>
          <a:ln>
            <a:headEnd type="none"/>
            <a:tailEnd type="none"/>
          </a:ln>
        </p:spPr>
        <p:txBody>
          <a:bodyPr vert="horz" wrap="square" lIns="0" tIns="0" rIns="0" bIns="0" rtlCol="0" anchor="t" anchorCtr="1"/>
          <a:lstStyle/>
          <a:p>
            <a:pPr algn="ctr">
              <a:defRPr/>
            </a:pPr>
            <a:r>
              <a:rPr lang="en-US" sz="5400" b="1" i="0" strike="noStrike">
                <a:ln/>
                <a:solidFill>
                  <a:srgbClr val="F9F4EE">
                    <a:alpha val="100000"/>
                  </a:srgbClr>
                </a:solidFill>
                <a:latin typeface="FZHei-B01"/>
                <a:ea typeface="FZHei-B01"/>
                <a:cs typeface="FZHei-B01"/>
              </a:rPr>
              <a:t>科学防治</a:t>
            </a:r>
            <a:endParaRPr lang="en-US" sz="1100"/>
          </a:p>
          <a:p>
            <a:pPr algn="ctr"/>
            <a:r>
              <a:rPr sz="5400" b="1" i="0" strike="noStrike">
                <a:ln/>
                <a:solidFill>
                  <a:srgbClr val="F9F4EE">
                    <a:alpha val="100000"/>
                  </a:srgbClr>
                </a:solidFill>
                <a:latin typeface="FZHei-B01"/>
                <a:ea typeface="FZHei-B01"/>
                <a:cs typeface="FZHei-B01"/>
              </a:rPr>
              <a:t>守护安全</a:t>
            </a:r>
            <a:endParaRPr/>
          </a:p>
        </p:txBody>
      </p:sp>
      <p:sp>
        <p:nvSpPr>
          <p:cNvPr id="6" name="AutoShape 6"/>
          <p:cNvSpPr/>
          <p:nvPr/>
        </p:nvSpPr>
        <p:spPr>
          <a:xfrm>
            <a:off x="5789752" y="4291460"/>
            <a:ext cx="609448" cy="19050"/>
          </a:xfrm>
          <a:prstGeom prst="rect">
            <a:avLst/>
          </a:prstGeom>
          <a:solidFill>
            <a:srgbClr val="B5302A">
              <a:alpha val="100000"/>
            </a:srgbClr>
          </a:solidFill>
          <a:ln>
            <a:headEnd type="none"/>
            <a:tailEnd type="none"/>
          </a:ln>
        </p:spPr>
      </p:sp>
      <p:sp>
        <p:nvSpPr>
          <p:cNvPr id="7" name="TextBox 7"/>
          <p:cNvSpPr txBox="1"/>
          <p:nvPr/>
        </p:nvSpPr>
        <p:spPr>
          <a:xfrm>
            <a:off x="2094977" y="4577210"/>
            <a:ext cx="7999000" cy="323850"/>
          </a:xfrm>
          <a:prstGeom prst="rect">
            <a:avLst/>
          </a:prstGeom>
          <a:ln>
            <a:headEnd type="none"/>
            <a:tailEnd type="none"/>
          </a:ln>
        </p:spPr>
        <p:txBody>
          <a:bodyPr vert="horz" wrap="none" lIns="0" tIns="0" rIns="0" bIns="0" rtlCol="0" anchor="ctr" anchorCtr="1"/>
          <a:lstStyle/>
          <a:p>
            <a:pPr algn="ctr">
              <a:defRPr/>
            </a:pPr>
            <a:r>
              <a:rPr lang="en-US" sz="1500" b="0" i="0" strike="noStrike">
                <a:ln/>
                <a:solidFill>
                  <a:srgbClr val="F9F4EE">
                    <a:alpha val="85098"/>
                  </a:srgbClr>
                </a:solidFill>
                <a:latin typeface="FZFangSong-Z02"/>
                <a:ea typeface="FZFangSong-Z02"/>
                <a:cs typeface="FZFangSong-Z02"/>
              </a:rPr>
              <a:t>《绥棱县2026年地质灾害防治工作方案》解读</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E0E0E0">
              <a:alpha val="100000"/>
            </a:srgbClr>
          </a:solidFill>
          <a:ln>
            <a:headEnd type="none"/>
            <a:tailEnd type="none"/>
          </a:ln>
        </p:spPr>
      </p:sp>
      <p:sp>
        <p:nvSpPr>
          <p:cNvPr id="3" name="AutoShape 3"/>
          <p:cNvSpPr/>
          <p:nvPr/>
        </p:nvSpPr>
        <p:spPr>
          <a:xfrm>
            <a:off x="0" y="0"/>
            <a:ext cx="12188952" cy="6858000"/>
          </a:xfrm>
          <a:prstGeom prst="rect">
            <a:avLst/>
          </a:prstGeom>
          <a:solidFill>
            <a:srgbClr val="F9F4EE">
              <a:alpha val="100000"/>
            </a:srgbClr>
          </a:solidFill>
          <a:ln>
            <a:headEnd type="none"/>
            <a:tailEnd type="none"/>
          </a:ln>
        </p:spPr>
      </p:sp>
      <p:sp>
        <p:nvSpPr>
          <p:cNvPr id="4" name="TextBox 4"/>
          <p:cNvSpPr txBox="1"/>
          <p:nvPr/>
        </p:nvSpPr>
        <p:spPr>
          <a:xfrm>
            <a:off x="457086" y="2703166"/>
            <a:ext cx="4507323"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Open Sans"/>
                <a:ea typeface="Open Sans"/>
                <a:cs typeface="Open Sans"/>
              </a:rPr>
              <a:t>Contents</a:t>
            </a:r>
            <a:endParaRPr lang="en-US" sz="1100"/>
          </a:p>
        </p:txBody>
      </p:sp>
      <p:sp>
        <p:nvSpPr>
          <p:cNvPr id="5" name="TextBox 5"/>
          <p:cNvSpPr txBox="1"/>
          <p:nvPr/>
        </p:nvSpPr>
        <p:spPr>
          <a:xfrm>
            <a:off x="457086" y="3074641"/>
            <a:ext cx="4507323" cy="600075"/>
          </a:xfrm>
          <a:prstGeom prst="rect">
            <a:avLst/>
          </a:prstGeom>
          <a:ln>
            <a:headEnd type="none"/>
            <a:tailEnd type="none"/>
          </a:ln>
        </p:spPr>
        <p:txBody>
          <a:bodyPr vert="horz" wrap="none" lIns="0" tIns="0" rIns="0" bIns="0" rtlCol="0" anchor="t" anchorCtr="0"/>
          <a:lstStyle/>
          <a:p>
            <a:pPr algn="l">
              <a:defRPr/>
            </a:pPr>
            <a:r>
              <a:rPr lang="en-US" sz="4200" b="1" i="0" strike="noStrike">
                <a:ln/>
                <a:solidFill>
                  <a:srgbClr val="1C0A0A">
                    <a:alpha val="100000"/>
                  </a:srgbClr>
                </a:solidFill>
                <a:latin typeface="FZHei-B01"/>
                <a:ea typeface="FZHei-B01"/>
                <a:cs typeface="FZHei-B01"/>
              </a:rPr>
              <a:t>目 录</a:t>
            </a:r>
            <a:endParaRPr lang="en-US" sz="1100"/>
          </a:p>
        </p:txBody>
      </p:sp>
      <p:sp>
        <p:nvSpPr>
          <p:cNvPr id="7" name="AutoShape 7"/>
          <p:cNvSpPr/>
          <p:nvPr/>
        </p:nvSpPr>
        <p:spPr>
          <a:xfrm>
            <a:off x="5421494" y="1744861"/>
            <a:ext cx="6310222" cy="9525"/>
          </a:xfrm>
          <a:prstGeom prst="line">
            <a:avLst/>
          </a:prstGeom>
          <a:ln w="9525">
            <a:solidFill>
              <a:srgbClr val="D9D0C4">
                <a:alpha val="100000"/>
              </a:srgbClr>
            </a:solidFill>
            <a:prstDash val="solid"/>
            <a:headEnd type="none"/>
            <a:tailEnd type="none"/>
          </a:ln>
        </p:spPr>
      </p:sp>
      <p:sp>
        <p:nvSpPr>
          <p:cNvPr id="8" name="TextBox 8"/>
          <p:cNvSpPr txBox="1"/>
          <p:nvPr/>
        </p:nvSpPr>
        <p:spPr>
          <a:xfrm>
            <a:off x="5421494" y="1325761"/>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ln/>
                <a:solidFill>
                  <a:srgbClr val="1C0A0A">
                    <a:alpha val="34901"/>
                  </a:srgbClr>
                </a:solidFill>
                <a:latin typeface="Open Sans"/>
                <a:ea typeface="Open Sans"/>
                <a:cs typeface="Open Sans"/>
              </a:rPr>
              <a:t>01</a:t>
            </a:r>
            <a:endParaRPr lang="en-US" sz="1100"/>
          </a:p>
        </p:txBody>
      </p:sp>
      <p:sp>
        <p:nvSpPr>
          <p:cNvPr id="9" name="TextBox 9"/>
          <p:cNvSpPr txBox="1"/>
          <p:nvPr/>
        </p:nvSpPr>
        <p:spPr>
          <a:xfrm>
            <a:off x="5878580" y="1249561"/>
            <a:ext cx="5853137" cy="257175"/>
          </a:xfrm>
          <a:prstGeom prst="rect">
            <a:avLst/>
          </a:prstGeom>
          <a:ln>
            <a:headEnd type="none"/>
            <a:tailEnd type="none"/>
          </a:ln>
        </p:spPr>
        <p:txBody>
          <a:bodyPr vert="horz" wrap="none" lIns="0" tIns="0" rIns="0" bIns="0" rtlCol="0" anchor="t" anchorCtr="0"/>
          <a:lstStyle/>
          <a:p>
            <a:pPr algn="l">
              <a:defRPr/>
            </a:pPr>
            <a:r>
              <a:rPr lang="en-US" sz="1800" b="0" i="0" strike="noStrike">
                <a:ln/>
                <a:solidFill>
                  <a:srgbClr val="1C0A0A">
                    <a:alpha val="100000"/>
                  </a:srgbClr>
                </a:solidFill>
                <a:latin typeface="FZHei-B01"/>
                <a:ea typeface="FZHei-B01"/>
                <a:cs typeface="FZHei-B01"/>
              </a:rPr>
              <a:t>全县地质灾害隐患总览</a:t>
            </a:r>
            <a:endParaRPr lang="en-US" sz="1100"/>
          </a:p>
        </p:txBody>
      </p:sp>
      <p:sp>
        <p:nvSpPr>
          <p:cNvPr id="10" name="AutoShape 10"/>
          <p:cNvSpPr/>
          <p:nvPr/>
        </p:nvSpPr>
        <p:spPr>
          <a:xfrm>
            <a:off x="5421494" y="3042048"/>
            <a:ext cx="6310222" cy="9525"/>
          </a:xfrm>
          <a:prstGeom prst="line">
            <a:avLst/>
          </a:prstGeom>
          <a:ln w="9525">
            <a:solidFill>
              <a:srgbClr val="D9D0C4">
                <a:alpha val="100000"/>
              </a:srgbClr>
            </a:solidFill>
            <a:prstDash val="solid"/>
            <a:headEnd type="none"/>
            <a:tailEnd type="none"/>
          </a:ln>
        </p:spPr>
      </p:sp>
      <p:sp>
        <p:nvSpPr>
          <p:cNvPr id="11" name="TextBox 11"/>
          <p:cNvSpPr txBox="1"/>
          <p:nvPr/>
        </p:nvSpPr>
        <p:spPr>
          <a:xfrm>
            <a:off x="5421494" y="2622946"/>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ln/>
                <a:solidFill>
                  <a:srgbClr val="1C0A0A">
                    <a:alpha val="34901"/>
                  </a:srgbClr>
                </a:solidFill>
                <a:latin typeface="Open Sans"/>
                <a:ea typeface="Open Sans"/>
                <a:cs typeface="Open Sans"/>
              </a:rPr>
              <a:t>02</a:t>
            </a:r>
            <a:endParaRPr lang="en-US" sz="1100"/>
          </a:p>
        </p:txBody>
      </p:sp>
      <p:sp>
        <p:nvSpPr>
          <p:cNvPr id="12" name="TextBox 12"/>
          <p:cNvSpPr txBox="1"/>
          <p:nvPr/>
        </p:nvSpPr>
        <p:spPr>
          <a:xfrm>
            <a:off x="5878580" y="2546748"/>
            <a:ext cx="5853137" cy="257175"/>
          </a:xfrm>
          <a:prstGeom prst="rect">
            <a:avLst/>
          </a:prstGeom>
          <a:ln>
            <a:headEnd type="none"/>
            <a:tailEnd type="none"/>
          </a:ln>
        </p:spPr>
        <p:txBody>
          <a:bodyPr vert="horz" wrap="none" lIns="0" tIns="0" rIns="0" bIns="0" rtlCol="0" anchor="t" anchorCtr="0"/>
          <a:lstStyle/>
          <a:p>
            <a:pPr algn="l">
              <a:defRPr/>
            </a:pPr>
            <a:r>
              <a:rPr lang="en-US" sz="1800" b="0" i="0" strike="noStrike">
                <a:ln/>
                <a:solidFill>
                  <a:srgbClr val="1C0A0A">
                    <a:alpha val="100000"/>
                  </a:srgbClr>
                </a:solidFill>
                <a:latin typeface="FZHei-B01"/>
                <a:ea typeface="FZHei-B01"/>
                <a:cs typeface="FZHei-B01"/>
              </a:rPr>
              <a:t>防治区划与重点防范对象</a:t>
            </a:r>
            <a:endParaRPr lang="en-US" sz="1100"/>
          </a:p>
        </p:txBody>
      </p:sp>
      <p:sp>
        <p:nvSpPr>
          <p:cNvPr id="13" name="AutoShape 13"/>
          <p:cNvSpPr/>
          <p:nvPr/>
        </p:nvSpPr>
        <p:spPr>
          <a:xfrm>
            <a:off x="5421494" y="4339233"/>
            <a:ext cx="6310222" cy="9525"/>
          </a:xfrm>
          <a:prstGeom prst="line">
            <a:avLst/>
          </a:prstGeom>
          <a:ln w="9525">
            <a:solidFill>
              <a:srgbClr val="D9D0C4">
                <a:alpha val="100000"/>
              </a:srgbClr>
            </a:solidFill>
            <a:prstDash val="solid"/>
            <a:headEnd type="none"/>
            <a:tailEnd type="none"/>
          </a:ln>
        </p:spPr>
      </p:sp>
      <p:sp>
        <p:nvSpPr>
          <p:cNvPr id="14" name="TextBox 14"/>
          <p:cNvSpPr txBox="1"/>
          <p:nvPr/>
        </p:nvSpPr>
        <p:spPr>
          <a:xfrm>
            <a:off x="5421494" y="3920133"/>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ln/>
                <a:solidFill>
                  <a:srgbClr val="1C0A0A">
                    <a:alpha val="34901"/>
                  </a:srgbClr>
                </a:solidFill>
                <a:latin typeface="Open Sans"/>
                <a:ea typeface="Open Sans"/>
                <a:cs typeface="Open Sans"/>
              </a:rPr>
              <a:t>03</a:t>
            </a:r>
            <a:endParaRPr lang="en-US" sz="1100"/>
          </a:p>
        </p:txBody>
      </p:sp>
      <p:sp>
        <p:nvSpPr>
          <p:cNvPr id="15" name="TextBox 15"/>
          <p:cNvSpPr txBox="1"/>
          <p:nvPr/>
        </p:nvSpPr>
        <p:spPr>
          <a:xfrm>
            <a:off x="5878580" y="3843933"/>
            <a:ext cx="5853137" cy="257175"/>
          </a:xfrm>
          <a:prstGeom prst="rect">
            <a:avLst/>
          </a:prstGeom>
          <a:ln>
            <a:headEnd type="none"/>
            <a:tailEnd type="none"/>
          </a:ln>
        </p:spPr>
        <p:txBody>
          <a:bodyPr vert="horz" wrap="none" lIns="0" tIns="0" rIns="0" bIns="0" rtlCol="0" anchor="t" anchorCtr="0"/>
          <a:lstStyle/>
          <a:p>
            <a:pPr algn="l">
              <a:defRPr/>
            </a:pPr>
            <a:r>
              <a:rPr lang="en-US" sz="1800" b="0" i="0" strike="noStrike">
                <a:ln/>
                <a:solidFill>
                  <a:srgbClr val="1C0A0A">
                    <a:alpha val="100000"/>
                  </a:srgbClr>
                </a:solidFill>
                <a:latin typeface="FZHei-B01"/>
                <a:ea typeface="FZHei-B01"/>
                <a:cs typeface="FZHei-B01"/>
              </a:rPr>
              <a:t>分区防治措施详解</a:t>
            </a:r>
            <a:endParaRPr lang="en-US" sz="1100"/>
          </a:p>
        </p:txBody>
      </p:sp>
      <p:sp>
        <p:nvSpPr>
          <p:cNvPr id="16" name="AutoShape 16"/>
          <p:cNvSpPr/>
          <p:nvPr/>
        </p:nvSpPr>
        <p:spPr>
          <a:xfrm>
            <a:off x="5421494" y="5636419"/>
            <a:ext cx="6310222" cy="9525"/>
          </a:xfrm>
          <a:prstGeom prst="line">
            <a:avLst/>
          </a:prstGeom>
          <a:ln w="9525">
            <a:solidFill>
              <a:srgbClr val="D9D0C4">
                <a:alpha val="100000"/>
              </a:srgbClr>
            </a:solidFill>
            <a:prstDash val="solid"/>
            <a:headEnd type="none"/>
            <a:tailEnd type="none"/>
          </a:ln>
        </p:spPr>
      </p:sp>
      <p:sp>
        <p:nvSpPr>
          <p:cNvPr id="17" name="TextBox 17"/>
          <p:cNvSpPr txBox="1"/>
          <p:nvPr/>
        </p:nvSpPr>
        <p:spPr>
          <a:xfrm>
            <a:off x="5421494" y="5217319"/>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ln/>
                <a:solidFill>
                  <a:srgbClr val="1C0A0A">
                    <a:alpha val="34901"/>
                  </a:srgbClr>
                </a:solidFill>
                <a:latin typeface="Open Sans"/>
                <a:ea typeface="Open Sans"/>
                <a:cs typeface="Open Sans"/>
              </a:rPr>
              <a:t>04</a:t>
            </a:r>
            <a:endParaRPr lang="en-US" sz="1100"/>
          </a:p>
        </p:txBody>
      </p:sp>
      <p:sp>
        <p:nvSpPr>
          <p:cNvPr id="18" name="TextBox 18"/>
          <p:cNvSpPr txBox="1"/>
          <p:nvPr/>
        </p:nvSpPr>
        <p:spPr>
          <a:xfrm>
            <a:off x="5878580" y="5141119"/>
            <a:ext cx="5853137" cy="257175"/>
          </a:xfrm>
          <a:prstGeom prst="rect">
            <a:avLst/>
          </a:prstGeom>
          <a:ln>
            <a:headEnd type="none"/>
            <a:tailEnd type="none"/>
          </a:ln>
        </p:spPr>
        <p:txBody>
          <a:bodyPr vert="horz" wrap="none" lIns="0" tIns="0" rIns="0" bIns="0" rtlCol="0" anchor="t" anchorCtr="0"/>
          <a:lstStyle/>
          <a:p>
            <a:pPr algn="l">
              <a:defRPr/>
            </a:pPr>
            <a:r>
              <a:rPr lang="en-US" sz="1800" b="0" i="0" strike="noStrike">
                <a:ln/>
                <a:solidFill>
                  <a:srgbClr val="1C0A0A">
                    <a:alpha val="100000"/>
                  </a:srgbClr>
                </a:solidFill>
                <a:latin typeface="FZHei-B01"/>
                <a:ea typeface="FZHei-B01"/>
                <a:cs typeface="FZHei-B01"/>
              </a:rPr>
              <a:t>方案实施保障机制</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3" name="AutoShape 3"/>
          <p:cNvSpPr/>
          <p:nvPr/>
        </p:nvSpPr>
        <p:spPr>
          <a:xfrm>
            <a:off x="0" y="0"/>
            <a:ext cx="12188952" cy="6858000"/>
          </a:xfrm>
          <a:prstGeom prst="rect">
            <a:avLst/>
          </a:prstGeom>
          <a:solidFill>
            <a:srgbClr val="0A0A0B">
              <a:alpha val="21960"/>
            </a:srgbClr>
          </a:solidFill>
          <a:ln>
            <a:headEnd type="none"/>
            <a:tailEnd type="none"/>
          </a:ln>
        </p:spPr>
      </p:sp>
      <p:sp>
        <p:nvSpPr>
          <p:cNvPr id="4" name="TextBox 4"/>
          <p:cNvSpPr txBox="1"/>
          <p:nvPr/>
        </p:nvSpPr>
        <p:spPr>
          <a:xfrm>
            <a:off x="5638283" y="2543771"/>
            <a:ext cx="6550669"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F9F4EE">
                    <a:alpha val="70196"/>
                  </a:srgbClr>
                </a:solidFill>
                <a:latin typeface="FZHei-B01"/>
                <a:ea typeface="FZHei-B01"/>
                <a:cs typeface="FZHei-B01"/>
              </a:rPr>
              <a:t>CHAPTER 01</a:t>
            </a:r>
            <a:endParaRPr lang="en-US" sz="1100"/>
          </a:p>
        </p:txBody>
      </p:sp>
      <p:sp>
        <p:nvSpPr>
          <p:cNvPr id="5" name="TextBox 5"/>
          <p:cNvSpPr txBox="1"/>
          <p:nvPr/>
        </p:nvSpPr>
        <p:spPr>
          <a:xfrm>
            <a:off x="1350278" y="2977158"/>
            <a:ext cx="9488397" cy="754261"/>
          </a:xfrm>
          <a:prstGeom prst="rect">
            <a:avLst/>
          </a:prstGeom>
          <a:ln>
            <a:headEnd type="none"/>
            <a:tailEnd type="none"/>
          </a:ln>
        </p:spPr>
        <p:txBody>
          <a:bodyPr vert="horz" wrap="none" lIns="0" tIns="0" rIns="0" bIns="0" rtlCol="0" anchor="t" anchorCtr="1"/>
          <a:lstStyle/>
          <a:p>
            <a:pPr algn="ctr">
              <a:defRPr/>
            </a:pPr>
            <a:r>
              <a:rPr lang="en-US" sz="5400" b="1" i="0" strike="noStrike">
                <a:ln/>
                <a:solidFill>
                  <a:srgbClr val="F9F4EE">
                    <a:alpha val="100000"/>
                  </a:srgbClr>
                </a:solidFill>
                <a:latin typeface="FZHei-B01"/>
                <a:ea typeface="FZHei-B01"/>
                <a:cs typeface="FZHei-B01"/>
              </a:rPr>
              <a:t>全县地质灾害隐患总览</a:t>
            </a:r>
            <a:endParaRPr lang="en-US" sz="1100"/>
          </a:p>
        </p:txBody>
      </p:sp>
      <p:sp>
        <p:nvSpPr>
          <p:cNvPr id="6" name="TextBox 6"/>
          <p:cNvSpPr txBox="1"/>
          <p:nvPr/>
        </p:nvSpPr>
        <p:spPr>
          <a:xfrm>
            <a:off x="1842626" y="3998119"/>
            <a:ext cx="8503699" cy="335161"/>
          </a:xfrm>
          <a:prstGeom prst="rect">
            <a:avLst/>
          </a:prstGeom>
          <a:ln>
            <a:headEnd type="none"/>
            <a:tailEnd type="none"/>
          </a:ln>
        </p:spPr>
        <p:txBody>
          <a:bodyPr vert="horz" wrap="none" lIns="0" tIns="0" rIns="0" bIns="0" rtlCol="0" anchor="ctr" anchorCtr="1"/>
          <a:lstStyle/>
          <a:p>
            <a:pPr algn="ctr">
              <a:defRPr/>
            </a:pPr>
            <a:r>
              <a:rPr lang="en-US" sz="1600" b="0" i="0" strike="noStrike">
                <a:ln/>
                <a:solidFill>
                  <a:srgbClr val="F9F4EE">
                    <a:alpha val="85098"/>
                  </a:srgbClr>
                </a:solidFill>
                <a:latin typeface="FZFangSong-Z02"/>
                <a:ea typeface="FZFangSong-Z02"/>
                <a:cs typeface="FZFangSong-Z02"/>
              </a:rPr>
              <a:t>摸清隐患底数，掌握风险分布，为精准防治奠定基础</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E0DBD5">
              <a:alpha val="100000"/>
            </a:srgbClr>
          </a:solidFill>
          <a:ln>
            <a:headEnd type="none"/>
            <a:tailEnd type="none"/>
          </a:ln>
        </p:spPr>
      </p:sp>
      <p:sp>
        <p:nvSpPr>
          <p:cNvPr id="3" name="AutoShape 3"/>
          <p:cNvSpPr/>
          <p:nvPr/>
        </p:nvSpPr>
        <p:spPr>
          <a:xfrm>
            <a:off x="0" y="0"/>
            <a:ext cx="12188952" cy="6858000"/>
          </a:xfrm>
          <a:prstGeom prst="rect">
            <a:avLst/>
          </a:prstGeom>
          <a:solidFill>
            <a:srgbClr val="F9F4EE">
              <a:alpha val="100000"/>
            </a:srgbClr>
          </a:solidFill>
          <a:ln>
            <a:headEnd type="none"/>
            <a:tailEnd type="none"/>
          </a:ln>
        </p:spPr>
      </p:sp>
      <p:sp>
        <p:nvSpPr>
          <p:cNvPr id="4" name="TextBox 4"/>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地质灾害防治</a:t>
            </a:r>
            <a:endParaRPr lang="en-US" sz="1100"/>
          </a:p>
        </p:txBody>
      </p:sp>
      <p:sp>
        <p:nvSpPr>
          <p:cNvPr id="5" name="TextBox 5"/>
          <p:cNvSpPr txBox="1"/>
          <p:nvPr/>
        </p:nvSpPr>
        <p:spPr>
          <a:xfrm>
            <a:off x="457086" y="74295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ln/>
                <a:solidFill>
                  <a:srgbClr val="1C0A0A">
                    <a:alpha val="100000"/>
                  </a:srgbClr>
                </a:solidFill>
                <a:latin typeface="FZHei-B01"/>
                <a:ea typeface="FZHei-B01"/>
                <a:cs typeface="FZHei-B01"/>
              </a:rPr>
              <a:t>地质灾害总体概况</a:t>
            </a:r>
            <a:endParaRPr lang="en-US" sz="1100"/>
          </a:p>
        </p:txBody>
      </p:sp>
      <p:sp>
        <p:nvSpPr>
          <p:cNvPr id="6" name="AutoShape 6"/>
          <p:cNvSpPr/>
          <p:nvPr/>
        </p:nvSpPr>
        <p:spPr>
          <a:xfrm>
            <a:off x="457086" y="1314450"/>
            <a:ext cx="9522" cy="649486"/>
          </a:xfrm>
          <a:prstGeom prst="line">
            <a:avLst/>
          </a:prstGeom>
          <a:ln w="9525">
            <a:solidFill>
              <a:srgbClr val="B5302A">
                <a:alpha val="78039"/>
              </a:srgbClr>
            </a:solidFill>
            <a:prstDash val="solid"/>
            <a:headEnd type="none"/>
            <a:tailEnd type="none"/>
          </a:ln>
        </p:spPr>
      </p:sp>
      <p:sp>
        <p:nvSpPr>
          <p:cNvPr id="7" name="TextBox 7"/>
          <p:cNvSpPr txBox="1"/>
          <p:nvPr/>
        </p:nvSpPr>
        <p:spPr>
          <a:xfrm>
            <a:off x="599925" y="1352550"/>
            <a:ext cx="11589027" cy="562868"/>
          </a:xfrm>
          <a:prstGeom prst="rect">
            <a:avLst/>
          </a:prstGeom>
          <a:ln>
            <a:headEnd type="none"/>
            <a:tailEnd type="none"/>
          </a:ln>
        </p:spPr>
        <p:txBody>
          <a:bodyPr vert="horz" wrap="square" lIns="0" tIns="0" rIns="0" bIns="0" rtlCol="0" anchor="t" anchorCtr="0"/>
          <a:lstStyle/>
          <a:p>
            <a:pPr algn="l">
              <a:defRPr/>
            </a:pPr>
            <a:r>
              <a:rPr lang="en-US" sz="1600" b="0" i="1" strike="noStrike">
                <a:ln/>
                <a:solidFill>
                  <a:srgbClr val="1C0A0A">
                    <a:alpha val="78039"/>
                  </a:srgbClr>
                </a:solidFill>
                <a:latin typeface="FZFangSong-Z02"/>
                <a:ea typeface="FZFangSong-Z02"/>
                <a:cs typeface="FZFangSong-Z02"/>
              </a:rPr>
              <a:t>绥棱县地质灾害隐患类型集中于崩塌，全县共排查确认2处小型崩塌隐患点，近年因持续加强巡查防治未发生灾害事件，</a:t>
            </a:r>
            <a:endParaRPr lang="en-US" sz="1100"/>
          </a:p>
          <a:p>
            <a:pPr algn="l"/>
            <a:r>
              <a:rPr sz="1600" b="0" i="1" strike="noStrike">
                <a:ln/>
                <a:solidFill>
                  <a:srgbClr val="1C0A0A">
                    <a:alpha val="78039"/>
                  </a:srgbClr>
                </a:solidFill>
                <a:latin typeface="FZFangSong-Z02"/>
                <a:ea typeface="FZFangSong-Z02"/>
                <a:cs typeface="FZFangSong-Z02"/>
              </a:rPr>
              <a:t>总体防控形势平稳可控。</a:t>
            </a:r>
            <a:endParaRPr/>
          </a:p>
        </p:txBody>
      </p:sp>
      <p:sp>
        <p:nvSpPr>
          <p:cNvPr id="8" name="AutoShape 8"/>
          <p:cNvSpPr/>
          <p:nvPr/>
        </p:nvSpPr>
        <p:spPr>
          <a:xfrm>
            <a:off x="457086" y="2618334"/>
            <a:ext cx="9522" cy="487561"/>
          </a:xfrm>
          <a:prstGeom prst="line">
            <a:avLst/>
          </a:prstGeom>
          <a:ln w="9525">
            <a:solidFill>
              <a:srgbClr val="D8D0C0">
                <a:alpha val="100000"/>
              </a:srgbClr>
            </a:solidFill>
            <a:prstDash val="solid"/>
            <a:headEnd type="none"/>
            <a:tailEnd type="none"/>
          </a:ln>
        </p:spPr>
      </p:sp>
      <p:sp>
        <p:nvSpPr>
          <p:cNvPr id="9" name="TextBox 9"/>
          <p:cNvSpPr txBox="1"/>
          <p:nvPr/>
        </p:nvSpPr>
        <p:spPr>
          <a:xfrm>
            <a:off x="599925" y="2637384"/>
            <a:ext cx="166348"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FZHei-B01"/>
                <a:ea typeface="FZHei-B01"/>
                <a:cs typeface="FZHei-B01"/>
              </a:rPr>
              <a:t>01</a:t>
            </a:r>
            <a:endParaRPr lang="en-US" sz="1100"/>
          </a:p>
        </p:txBody>
      </p:sp>
      <p:sp>
        <p:nvSpPr>
          <p:cNvPr id="10" name="TextBox 10"/>
          <p:cNvSpPr txBox="1"/>
          <p:nvPr/>
        </p:nvSpPr>
        <p:spPr>
          <a:xfrm>
            <a:off x="832932" y="2656434"/>
            <a:ext cx="5142213" cy="405705"/>
          </a:xfrm>
          <a:prstGeom prst="rect">
            <a:avLst/>
          </a:prstGeom>
          <a:ln>
            <a:headEnd type="none"/>
            <a:tailEnd type="none"/>
          </a:ln>
        </p:spPr>
        <p:txBody>
          <a:bodyPr vert="horz" wrap="square" lIns="0" tIns="0" rIns="0" bIns="0" rtlCol="0" anchor="t" anchorCtr="0"/>
          <a:lstStyle/>
          <a:p>
            <a:pPr algn="l">
              <a:defRPr/>
            </a:pPr>
            <a:r>
              <a:rPr lang="en-US" sz="1400" b="1" i="0" strike="noStrike" dirty="0">
                <a:ln/>
                <a:solidFill>
                  <a:srgbClr val="1C0A0A">
                    <a:alpha val="85098"/>
                  </a:srgbClr>
                </a:solidFill>
                <a:latin typeface="FZFangSong-Z02"/>
                <a:ea typeface="FZFangSong-Z02"/>
                <a:cs typeface="FZFangSong-Z02"/>
              </a:rPr>
              <a:t>崩塌为主要隐患类型：</a:t>
            </a:r>
            <a:r>
              <a:rPr sz="1400" b="0" i="0" strike="noStrike" dirty="0">
                <a:ln/>
                <a:solidFill>
                  <a:srgbClr val="1C0A0A">
                    <a:alpha val="85098"/>
                  </a:srgbClr>
                </a:solidFill>
                <a:latin typeface="FZFangSong-Z02"/>
                <a:ea typeface="FZFangSong-Z02"/>
                <a:cs typeface="FZFangSong-Z02"/>
              </a:rPr>
              <a:t>全县共存在2处小型崩塌隐患点——</a:t>
            </a:r>
            <a:r>
              <a:rPr sz="1400" b="0" i="0" strike="noStrike" dirty="0" err="1">
                <a:ln/>
                <a:solidFill>
                  <a:srgbClr val="1C0A0A">
                    <a:alpha val="85098"/>
                  </a:srgbClr>
                </a:solidFill>
                <a:latin typeface="FZFangSong-Z02"/>
                <a:ea typeface="FZFangSong-Z02"/>
                <a:cs typeface="FZFangSong-Z02"/>
              </a:rPr>
              <a:t>阁山采石场崩塌隐患点和五四经营所崩塌隐患点</a:t>
            </a:r>
            <a:r>
              <a:rPr sz="1400" b="0" i="0" strike="noStrike" dirty="0">
                <a:ln/>
                <a:solidFill>
                  <a:srgbClr val="1C0A0A">
                    <a:alpha val="85098"/>
                  </a:srgbClr>
                </a:solidFill>
                <a:latin typeface="FZFangSong-Z02"/>
                <a:ea typeface="FZFangSong-Z02"/>
                <a:cs typeface="FZFangSong-Z02"/>
              </a:rPr>
              <a:t>。</a:t>
            </a:r>
            <a:endParaRPr sz="1400" dirty="0"/>
          </a:p>
        </p:txBody>
      </p:sp>
      <p:sp>
        <p:nvSpPr>
          <p:cNvPr id="11" name="AutoShape 11"/>
          <p:cNvSpPr/>
          <p:nvPr/>
        </p:nvSpPr>
        <p:spPr>
          <a:xfrm>
            <a:off x="457086" y="4033838"/>
            <a:ext cx="9522" cy="487561"/>
          </a:xfrm>
          <a:prstGeom prst="line">
            <a:avLst/>
          </a:prstGeom>
          <a:ln w="9525">
            <a:solidFill>
              <a:srgbClr val="D8D0C0">
                <a:alpha val="100000"/>
              </a:srgbClr>
            </a:solidFill>
            <a:prstDash val="solid"/>
            <a:headEnd type="none"/>
            <a:tailEnd type="none"/>
          </a:ln>
        </p:spPr>
      </p:sp>
      <p:sp>
        <p:nvSpPr>
          <p:cNvPr id="12" name="TextBox 12"/>
          <p:cNvSpPr txBox="1"/>
          <p:nvPr/>
        </p:nvSpPr>
        <p:spPr>
          <a:xfrm>
            <a:off x="599925" y="4052888"/>
            <a:ext cx="166348"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FZHei-B01"/>
                <a:ea typeface="FZHei-B01"/>
                <a:cs typeface="FZHei-B01"/>
              </a:rPr>
              <a:t>02</a:t>
            </a:r>
            <a:endParaRPr lang="en-US" sz="1100"/>
          </a:p>
        </p:txBody>
      </p:sp>
      <p:sp>
        <p:nvSpPr>
          <p:cNvPr id="13" name="TextBox 13"/>
          <p:cNvSpPr txBox="1"/>
          <p:nvPr/>
        </p:nvSpPr>
        <p:spPr>
          <a:xfrm>
            <a:off x="832932" y="4071938"/>
            <a:ext cx="5109182" cy="405705"/>
          </a:xfrm>
          <a:prstGeom prst="rect">
            <a:avLst/>
          </a:prstGeom>
          <a:ln>
            <a:headEnd type="none"/>
            <a:tailEnd type="none"/>
          </a:ln>
        </p:spPr>
        <p:txBody>
          <a:bodyPr vert="horz" wrap="square" lIns="0" tIns="0" rIns="0" bIns="0" rtlCol="0" anchor="t" anchorCtr="0"/>
          <a:lstStyle/>
          <a:p>
            <a:pPr algn="l">
              <a:defRPr/>
            </a:pPr>
            <a:r>
              <a:rPr lang="en-US" sz="1400" b="1" i="0" strike="noStrike" dirty="0" err="1">
                <a:ln/>
                <a:solidFill>
                  <a:srgbClr val="1C0A0A">
                    <a:alpha val="85098"/>
                  </a:srgbClr>
                </a:solidFill>
                <a:latin typeface="FZFangSong-Z02"/>
                <a:ea typeface="FZFangSong-Z02"/>
                <a:cs typeface="FZFangSong-Z02"/>
              </a:rPr>
              <a:t>隐患集中分布：</a:t>
            </a:r>
            <a:r>
              <a:rPr sz="1400" b="0" i="0" strike="noStrike" dirty="0" err="1">
                <a:ln/>
                <a:solidFill>
                  <a:srgbClr val="1C0A0A">
                    <a:alpha val="85098"/>
                  </a:srgbClr>
                </a:solidFill>
                <a:latin typeface="FZFangSong-Z02"/>
                <a:ea typeface="FZFangSong-Z02"/>
                <a:cs typeface="FZFangSong-Z02"/>
              </a:rPr>
              <a:t>集中于东北部丘陵区及中部粘土质垄岗状高平原，主要诱发因素为暴雨、地震、风化及植物根劈作用</a:t>
            </a:r>
            <a:r>
              <a:rPr sz="1400" b="0" i="0" strike="noStrike" dirty="0">
                <a:ln/>
                <a:solidFill>
                  <a:srgbClr val="1C0A0A">
                    <a:alpha val="85098"/>
                  </a:srgbClr>
                </a:solidFill>
                <a:latin typeface="FZFangSong-Z02"/>
                <a:ea typeface="FZFangSong-Z02"/>
                <a:cs typeface="FZFangSong-Z02"/>
              </a:rPr>
              <a:t>。</a:t>
            </a:r>
            <a:endParaRPr sz="1400" dirty="0"/>
          </a:p>
        </p:txBody>
      </p:sp>
      <p:sp>
        <p:nvSpPr>
          <p:cNvPr id="14" name="AutoShape 14"/>
          <p:cNvSpPr/>
          <p:nvPr/>
        </p:nvSpPr>
        <p:spPr>
          <a:xfrm>
            <a:off x="457086" y="5449341"/>
            <a:ext cx="9522" cy="487561"/>
          </a:xfrm>
          <a:prstGeom prst="line">
            <a:avLst/>
          </a:prstGeom>
          <a:ln w="9525">
            <a:solidFill>
              <a:srgbClr val="D8D0C0">
                <a:alpha val="100000"/>
              </a:srgbClr>
            </a:solidFill>
            <a:prstDash val="solid"/>
            <a:headEnd type="none"/>
            <a:tailEnd type="none"/>
          </a:ln>
        </p:spPr>
      </p:sp>
      <p:sp>
        <p:nvSpPr>
          <p:cNvPr id="15" name="TextBox 15"/>
          <p:cNvSpPr txBox="1"/>
          <p:nvPr/>
        </p:nvSpPr>
        <p:spPr>
          <a:xfrm>
            <a:off x="599925" y="5468391"/>
            <a:ext cx="166348"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45098"/>
                  </a:srgbClr>
                </a:solidFill>
                <a:latin typeface="FZHei-B01"/>
                <a:ea typeface="FZHei-B01"/>
                <a:cs typeface="FZHei-B01"/>
              </a:rPr>
              <a:t>03</a:t>
            </a:r>
            <a:endParaRPr lang="en-US" sz="1100"/>
          </a:p>
        </p:txBody>
      </p:sp>
      <p:sp>
        <p:nvSpPr>
          <p:cNvPr id="16" name="TextBox 16"/>
          <p:cNvSpPr txBox="1"/>
          <p:nvPr/>
        </p:nvSpPr>
        <p:spPr>
          <a:xfrm>
            <a:off x="832932" y="5487441"/>
            <a:ext cx="5109182" cy="405705"/>
          </a:xfrm>
          <a:prstGeom prst="rect">
            <a:avLst/>
          </a:prstGeom>
          <a:ln>
            <a:headEnd type="none"/>
            <a:tailEnd type="none"/>
          </a:ln>
        </p:spPr>
        <p:txBody>
          <a:bodyPr vert="horz" wrap="square" lIns="0" tIns="0" rIns="0" bIns="0" rtlCol="0" anchor="t" anchorCtr="0"/>
          <a:lstStyle/>
          <a:p>
            <a:pPr algn="l">
              <a:defRPr/>
            </a:pPr>
            <a:r>
              <a:rPr lang="en-US" sz="1400" b="1" i="0" strike="noStrike" dirty="0" err="1">
                <a:ln/>
                <a:solidFill>
                  <a:srgbClr val="1C0A0A">
                    <a:alpha val="85098"/>
                  </a:srgbClr>
                </a:solidFill>
                <a:latin typeface="FZFangSong-Z02"/>
                <a:ea typeface="FZFangSong-Z02"/>
                <a:cs typeface="FZFangSong-Z02"/>
              </a:rPr>
              <a:t>防控态势平稳：</a:t>
            </a:r>
            <a:r>
              <a:rPr sz="1400" b="0" i="0" strike="noStrike" dirty="0" err="1">
                <a:ln/>
                <a:solidFill>
                  <a:srgbClr val="1C0A0A">
                    <a:alpha val="85098"/>
                  </a:srgbClr>
                </a:solidFill>
                <a:latin typeface="FZFangSong-Z02"/>
                <a:ea typeface="FZFangSong-Z02"/>
                <a:cs typeface="FZFangSong-Z02"/>
              </a:rPr>
              <a:t>近年来持续加强隐患点巡查与防治力度，全县未发生地质灾害事件，总体防控态势平稳</a:t>
            </a:r>
            <a:r>
              <a:rPr sz="1400" b="0" i="0" strike="noStrike" dirty="0">
                <a:ln/>
                <a:solidFill>
                  <a:srgbClr val="1C0A0A">
                    <a:alpha val="85098"/>
                  </a:srgbClr>
                </a:solidFill>
                <a:latin typeface="FZFangSong-Z02"/>
                <a:ea typeface="FZFangSong-Z02"/>
                <a:cs typeface="FZFangSong-Z02"/>
              </a:rPr>
              <a:t>。</a:t>
            </a:r>
            <a:endParaRPr sz="1400" dirty="0"/>
          </a:p>
        </p:txBody>
      </p:sp>
      <p:pic>
        <p:nvPicPr>
          <p:cNvPr id="17" name="Picture 17"/>
          <p:cNvPicPr>
            <a:picLocks noChangeAspect="1"/>
          </p:cNvPicPr>
          <p:nvPr/>
        </p:nvPicPr>
        <p:blipFill>
          <a:blip r:embed="rId3">
            <a:alphaModFix/>
          </a:blip>
          <a:srcRect/>
          <a:stretch>
            <a:fillRect/>
          </a:stretch>
        </p:blipFill>
        <p:spPr>
          <a:xfrm>
            <a:off x="6246838" y="2251770"/>
            <a:ext cx="5485028" cy="3804048"/>
          </a:xfrm>
          <a:prstGeom prst="rect">
            <a:avLst/>
          </a:prstGeom>
          <a:ln>
            <a:headEnd type="none"/>
            <a:tailEnd type="none"/>
          </a:ln>
        </p:spPr>
      </p:pic>
      <p:sp>
        <p:nvSpPr>
          <p:cNvPr id="18" name="TextBox 18"/>
          <p:cNvSpPr txBox="1"/>
          <p:nvPr/>
        </p:nvSpPr>
        <p:spPr>
          <a:xfrm>
            <a:off x="6246838" y="6151066"/>
            <a:ext cx="5485028"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东北丘陵地区崩塌地质灾害典型地貌</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9F4EE">
              <a:alpha val="100000"/>
            </a:srgbClr>
          </a:solidFill>
          <a:ln>
            <a:headEnd type="none"/>
            <a:tailEnd type="none"/>
          </a:ln>
        </p:spPr>
      </p:sp>
      <p:sp>
        <p:nvSpPr>
          <p:cNvPr id="3" name="TextBox 3"/>
          <p:cNvSpPr txBox="1"/>
          <p:nvPr/>
        </p:nvSpPr>
        <p:spPr>
          <a:xfrm>
            <a:off x="380905" y="400050"/>
            <a:ext cx="11427142"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4901"/>
                  </a:srgbClr>
                </a:solidFill>
                <a:latin typeface="FZHei-B01"/>
                <a:ea typeface="FZHei-B01"/>
                <a:cs typeface="FZHei-B01"/>
              </a:rPr>
              <a:t>地质灾害防治 · 风险区划</a:t>
            </a:r>
            <a:endParaRPr lang="en-US" sz="1100"/>
          </a:p>
        </p:txBody>
      </p:sp>
      <p:sp>
        <p:nvSpPr>
          <p:cNvPr id="4" name="TextBox 4"/>
          <p:cNvSpPr txBox="1"/>
          <p:nvPr/>
        </p:nvSpPr>
        <p:spPr>
          <a:xfrm>
            <a:off x="380905" y="657225"/>
            <a:ext cx="11427142" cy="390525"/>
          </a:xfrm>
          <a:prstGeom prst="rect">
            <a:avLst/>
          </a:prstGeom>
          <a:ln>
            <a:headEnd type="none"/>
            <a:tailEnd type="none"/>
          </a:ln>
        </p:spPr>
        <p:txBody>
          <a:bodyPr vert="horz" wrap="none" lIns="0" tIns="0" rIns="0" bIns="0" rtlCol="0" anchor="t" anchorCtr="0"/>
          <a:lstStyle/>
          <a:p>
            <a:pPr algn="l">
              <a:defRPr/>
            </a:pPr>
            <a:r>
              <a:rPr lang="en-US" sz="2700" b="1" i="0" strike="noStrike">
                <a:ln/>
                <a:solidFill>
                  <a:srgbClr val="1C0A0A">
                    <a:alpha val="100000"/>
                  </a:srgbClr>
                </a:solidFill>
                <a:latin typeface="FZHei-B01"/>
                <a:ea typeface="FZHei-B01"/>
                <a:cs typeface="FZHei-B01"/>
              </a:rPr>
              <a:t>风险区划三级分布</a:t>
            </a:r>
            <a:endParaRPr lang="en-US" sz="1100"/>
          </a:p>
        </p:txBody>
      </p:sp>
      <p:sp>
        <p:nvSpPr>
          <p:cNvPr id="5" name="AutoShape 5"/>
          <p:cNvSpPr/>
          <p:nvPr/>
        </p:nvSpPr>
        <p:spPr>
          <a:xfrm>
            <a:off x="380905" y="1173361"/>
            <a:ext cx="9522" cy="590550"/>
          </a:xfrm>
          <a:prstGeom prst="line">
            <a:avLst/>
          </a:prstGeom>
          <a:ln w="9525">
            <a:solidFill>
              <a:srgbClr val="B5302A">
                <a:alpha val="78039"/>
              </a:srgbClr>
            </a:solidFill>
            <a:prstDash val="solid"/>
            <a:headEnd type="none"/>
            <a:tailEnd type="none"/>
          </a:ln>
        </p:spPr>
      </p:sp>
      <p:sp>
        <p:nvSpPr>
          <p:cNvPr id="6" name="TextBox 6"/>
          <p:cNvSpPr txBox="1"/>
          <p:nvPr/>
        </p:nvSpPr>
        <p:spPr>
          <a:xfrm>
            <a:off x="485653" y="1211461"/>
            <a:ext cx="11703299" cy="504825"/>
          </a:xfrm>
          <a:prstGeom prst="rect">
            <a:avLst/>
          </a:prstGeom>
          <a:ln>
            <a:headEnd type="none"/>
            <a:tailEnd type="none"/>
          </a:ln>
        </p:spPr>
        <p:txBody>
          <a:bodyPr vert="horz" wrap="square" lIns="0" tIns="0" rIns="0" bIns="0" rtlCol="0" anchor="t" anchorCtr="0"/>
          <a:lstStyle/>
          <a:p>
            <a:pPr algn="l">
              <a:defRPr/>
            </a:pPr>
            <a:r>
              <a:rPr lang="en-US" sz="1600" b="0" i="1" strike="noStrike" dirty="0">
                <a:ln/>
                <a:solidFill>
                  <a:srgbClr val="1C0A0A">
                    <a:alpha val="78039"/>
                  </a:srgbClr>
                </a:solidFill>
                <a:latin typeface="FZFangSong-Z02"/>
                <a:ea typeface="FZFangSong-Z02"/>
                <a:cs typeface="FZFangSong-Z02"/>
              </a:rPr>
              <a:t>依据2025年12月更新调查报告，全县风险区重新划分为三级：高风险区仅占全域0.01%、中风险区占0.49%、低风险区占99.5%，</a:t>
            </a:r>
            <a:r>
              <a:rPr lang="en-US" sz="1600" b="0" i="1" strike="noStrike" dirty="0" err="1">
                <a:ln/>
                <a:solidFill>
                  <a:srgbClr val="1C0A0A">
                    <a:alpha val="78039"/>
                  </a:srgbClr>
                </a:solidFill>
                <a:latin typeface="FZFangSong-Z02"/>
                <a:ea typeface="FZFangSong-Z02"/>
                <a:cs typeface="FZFangSong-Z02"/>
              </a:rPr>
              <a:t>表明地</a:t>
            </a:r>
            <a:r>
              <a:rPr sz="1600" b="0" i="1" strike="noStrike" dirty="0" err="1">
                <a:ln/>
                <a:solidFill>
                  <a:srgbClr val="1C0A0A">
                    <a:alpha val="78039"/>
                  </a:srgbClr>
                </a:solidFill>
                <a:latin typeface="FZFangSong-Z02"/>
                <a:ea typeface="FZFangSong-Z02"/>
                <a:cs typeface="FZFangSong-Z02"/>
              </a:rPr>
              <a:t>质灾害风险整体可控但重点点位仍需精准防控</a:t>
            </a:r>
            <a:r>
              <a:rPr sz="1500" b="0" i="1" strike="noStrike" dirty="0">
                <a:ln/>
                <a:solidFill>
                  <a:srgbClr val="1C0A0A">
                    <a:alpha val="78039"/>
                  </a:srgbClr>
                </a:solidFill>
                <a:latin typeface="FZFangSong-Z02"/>
                <a:ea typeface="FZFangSong-Z02"/>
                <a:cs typeface="FZFangSong-Z02"/>
              </a:rPr>
              <a:t>。</a:t>
            </a:r>
            <a:endParaRPr dirty="0"/>
          </a:p>
        </p:txBody>
      </p:sp>
      <p:sp>
        <p:nvSpPr>
          <p:cNvPr id="7" name="AutoShape 7"/>
          <p:cNvSpPr/>
          <p:nvPr/>
        </p:nvSpPr>
        <p:spPr>
          <a:xfrm>
            <a:off x="380905" y="1954411"/>
            <a:ext cx="3681980" cy="4522589"/>
          </a:xfrm>
          <a:prstGeom prst="rect">
            <a:avLst/>
          </a:prstGeom>
          <a:solidFill>
            <a:srgbClr val="EFE9E0">
              <a:alpha val="100000"/>
            </a:srgbClr>
          </a:solidFill>
          <a:ln w="9525">
            <a:solidFill>
              <a:srgbClr val="D8D0C4">
                <a:alpha val="100000"/>
              </a:srgbClr>
            </a:solidFill>
            <a:prstDash val="solid"/>
            <a:headEnd type="none"/>
            <a:tailEnd type="none"/>
          </a:ln>
        </p:spPr>
      </p:sp>
      <p:sp>
        <p:nvSpPr>
          <p:cNvPr id="8" name="AutoShape 8"/>
          <p:cNvSpPr/>
          <p:nvPr/>
        </p:nvSpPr>
        <p:spPr>
          <a:xfrm>
            <a:off x="380905" y="1954411"/>
            <a:ext cx="3681980" cy="9525"/>
          </a:xfrm>
          <a:prstGeom prst="line">
            <a:avLst/>
          </a:prstGeom>
          <a:ln w="28575">
            <a:solidFill>
              <a:srgbClr val="B5302A">
                <a:alpha val="100000"/>
              </a:srgbClr>
            </a:solidFill>
            <a:prstDash val="solid"/>
            <a:headEnd type="none"/>
            <a:tailEnd type="none"/>
          </a:ln>
        </p:spPr>
      </p:sp>
      <p:sp>
        <p:nvSpPr>
          <p:cNvPr id="9" name="TextBox 9"/>
          <p:cNvSpPr txBox="1"/>
          <p:nvPr/>
        </p:nvSpPr>
        <p:spPr>
          <a:xfrm>
            <a:off x="561834" y="2192536"/>
            <a:ext cx="3320120" cy="114300"/>
          </a:xfrm>
          <a:prstGeom prst="rect">
            <a:avLst/>
          </a:prstGeom>
          <a:ln>
            <a:headEnd type="none"/>
            <a:tailEnd type="none"/>
          </a:ln>
        </p:spPr>
        <p:txBody>
          <a:bodyPr vert="horz" wrap="none" lIns="0" tIns="0" rIns="0" bIns="0" rtlCol="0" anchor="t" anchorCtr="0"/>
          <a:lstStyle/>
          <a:p>
            <a:pPr algn="l">
              <a:defRPr/>
            </a:pPr>
            <a:r>
              <a:rPr lang="en-US" sz="800" b="0" i="0" strike="noStrike">
                <a:ln/>
                <a:solidFill>
                  <a:srgbClr val="1C0A0A">
                    <a:alpha val="50196"/>
                  </a:srgbClr>
                </a:solidFill>
                <a:latin typeface="FZHei-B01"/>
                <a:ea typeface="FZHei-B01"/>
                <a:cs typeface="FZHei-B01"/>
              </a:rPr>
              <a:t>HIGH RISK</a:t>
            </a:r>
            <a:endParaRPr lang="en-US" sz="1100"/>
          </a:p>
        </p:txBody>
      </p:sp>
      <p:sp>
        <p:nvSpPr>
          <p:cNvPr id="10" name="TextBox 10"/>
          <p:cNvSpPr txBox="1"/>
          <p:nvPr/>
        </p:nvSpPr>
        <p:spPr>
          <a:xfrm>
            <a:off x="561834" y="2406848"/>
            <a:ext cx="3320120" cy="257175"/>
          </a:xfrm>
          <a:prstGeom prst="rect">
            <a:avLst/>
          </a:prstGeom>
          <a:ln>
            <a:headEnd type="none"/>
            <a:tailEnd type="none"/>
          </a:ln>
        </p:spPr>
        <p:txBody>
          <a:bodyPr vert="horz" wrap="none" lIns="0" tIns="0" rIns="0" bIns="0" rtlCol="0" anchor="t" anchorCtr="0"/>
          <a:lstStyle/>
          <a:p>
            <a:pPr algn="l">
              <a:defRPr/>
            </a:pPr>
            <a:r>
              <a:rPr lang="en-US" sz="1800" b="1" i="0" strike="noStrike">
                <a:ln/>
                <a:solidFill>
                  <a:srgbClr val="1C0A0A">
                    <a:alpha val="100000"/>
                  </a:srgbClr>
                </a:solidFill>
                <a:latin typeface="FZHei-B01"/>
                <a:ea typeface="FZHei-B01"/>
                <a:cs typeface="FZHei-B01"/>
              </a:rPr>
              <a:t>高风险区</a:t>
            </a:r>
            <a:endParaRPr lang="en-US" sz="1100"/>
          </a:p>
        </p:txBody>
      </p:sp>
      <p:sp>
        <p:nvSpPr>
          <p:cNvPr id="11" name="TextBox 11"/>
          <p:cNvSpPr txBox="1"/>
          <p:nvPr/>
        </p:nvSpPr>
        <p:spPr>
          <a:xfrm>
            <a:off x="561834" y="3724126"/>
            <a:ext cx="3501051" cy="1031081"/>
          </a:xfrm>
          <a:prstGeom prst="rect">
            <a:avLst/>
          </a:prstGeom>
          <a:ln>
            <a:headEnd type="none"/>
            <a:tailEnd type="none"/>
          </a:ln>
        </p:spPr>
        <p:txBody>
          <a:bodyPr vert="horz" wrap="square" lIns="0" tIns="0" rIns="0" bIns="0" rtlCol="0" anchor="t" anchorCtr="0"/>
          <a:lstStyle/>
          <a:p>
            <a:pPr algn="l">
              <a:defRPr/>
            </a:pPr>
            <a:r>
              <a:rPr lang="en-US" sz="1400" b="0" i="0" strike="noStrike" dirty="0">
                <a:ln/>
                <a:solidFill>
                  <a:srgbClr val="1C0A0A">
                    <a:alpha val="85098"/>
                  </a:srgbClr>
                </a:solidFill>
                <a:latin typeface="FZFangSong-Z02"/>
                <a:ea typeface="FZFangSong-Z02"/>
                <a:cs typeface="FZFangSong-Z02"/>
              </a:rPr>
              <a:t>面积0.04km²，仅占全域0.01%，位于309省道</a:t>
            </a:r>
            <a:endParaRPr lang="en-US" sz="1400" dirty="0"/>
          </a:p>
          <a:p>
            <a:pPr algn="l"/>
            <a:r>
              <a:rPr sz="1400" b="0" i="0" strike="noStrike" dirty="0">
                <a:ln/>
                <a:solidFill>
                  <a:srgbClr val="1C0A0A">
                    <a:alpha val="85098"/>
                  </a:srgbClr>
                </a:solidFill>
                <a:latin typeface="FZFangSong-Z02"/>
                <a:ea typeface="FZFangSong-Z02"/>
                <a:cs typeface="FZFangSong-Z02"/>
              </a:rPr>
              <a:t>24.5公里处，虽面积极小但崩塌风险最为集</a:t>
            </a:r>
            <a:endParaRPr sz="1400" dirty="0"/>
          </a:p>
          <a:p>
            <a:pPr algn="l"/>
            <a:r>
              <a:rPr sz="1400" b="0" i="0" strike="noStrike" dirty="0" err="1">
                <a:ln/>
                <a:solidFill>
                  <a:srgbClr val="1C0A0A">
                    <a:alpha val="85098"/>
                  </a:srgbClr>
                </a:solidFill>
                <a:latin typeface="FZFangSong-Z02"/>
                <a:ea typeface="FZFangSong-Z02"/>
                <a:cs typeface="FZFangSong-Z02"/>
              </a:rPr>
              <a:t>中，需实施最高等级监测预警与工程治理措</a:t>
            </a:r>
            <a:endParaRPr sz="1400" dirty="0"/>
          </a:p>
          <a:p>
            <a:pPr algn="l"/>
            <a:r>
              <a:rPr sz="1400" b="0" i="0" strike="noStrike" dirty="0" err="1">
                <a:ln/>
                <a:solidFill>
                  <a:srgbClr val="1C0A0A">
                    <a:alpha val="85098"/>
                  </a:srgbClr>
                </a:solidFill>
                <a:latin typeface="FZFangSong-Z02"/>
                <a:ea typeface="FZFangSong-Z02"/>
                <a:cs typeface="FZFangSong-Z02"/>
              </a:rPr>
              <a:t>施，确保过往车辆与人员安全</a:t>
            </a:r>
            <a:r>
              <a:rPr sz="1400" b="0" i="0" strike="noStrike" dirty="0">
                <a:ln/>
                <a:solidFill>
                  <a:srgbClr val="1C0A0A">
                    <a:alpha val="85098"/>
                  </a:srgbClr>
                </a:solidFill>
                <a:latin typeface="FZFangSong-Z02"/>
                <a:ea typeface="FZFangSong-Z02"/>
                <a:cs typeface="FZFangSong-Z02"/>
              </a:rPr>
              <a:t>。</a:t>
            </a:r>
            <a:endParaRPr sz="1400" dirty="0"/>
          </a:p>
        </p:txBody>
      </p:sp>
      <p:sp>
        <p:nvSpPr>
          <p:cNvPr id="12" name="AutoShape 12"/>
          <p:cNvSpPr/>
          <p:nvPr/>
        </p:nvSpPr>
        <p:spPr>
          <a:xfrm>
            <a:off x="561834" y="5843588"/>
            <a:ext cx="3320120" cy="9525"/>
          </a:xfrm>
          <a:prstGeom prst="line">
            <a:avLst/>
          </a:prstGeom>
          <a:ln w="9525">
            <a:solidFill>
              <a:srgbClr val="D8D0C4">
                <a:alpha val="100000"/>
              </a:srgbClr>
            </a:solidFill>
            <a:prstDash val="solid"/>
            <a:headEnd type="none"/>
            <a:tailEnd type="none"/>
          </a:ln>
        </p:spPr>
      </p:sp>
      <p:sp>
        <p:nvSpPr>
          <p:cNvPr id="13" name="TextBox 13"/>
          <p:cNvSpPr txBox="1"/>
          <p:nvPr/>
        </p:nvSpPr>
        <p:spPr>
          <a:xfrm>
            <a:off x="561834" y="5948362"/>
            <a:ext cx="669262" cy="342900"/>
          </a:xfrm>
          <a:prstGeom prst="rect">
            <a:avLst/>
          </a:prstGeom>
          <a:ln>
            <a:headEnd type="none"/>
            <a:tailEnd type="none"/>
          </a:ln>
        </p:spPr>
        <p:txBody>
          <a:bodyPr vert="horz" wrap="none" lIns="0" tIns="0" rIns="0" bIns="0" rtlCol="0" anchor="t" anchorCtr="0"/>
          <a:lstStyle/>
          <a:p>
            <a:pPr algn="l">
              <a:defRPr/>
            </a:pPr>
            <a:r>
              <a:rPr lang="en-US" sz="2400" b="1" i="0" strike="noStrike">
                <a:ln/>
                <a:solidFill>
                  <a:srgbClr val="B5302A">
                    <a:alpha val="100000"/>
                  </a:srgbClr>
                </a:solidFill>
                <a:latin typeface="FZHei-B01"/>
                <a:ea typeface="FZHei-B01"/>
                <a:cs typeface="FZHei-B01"/>
              </a:rPr>
              <a:t>0.01</a:t>
            </a:r>
            <a:endParaRPr lang="en-US" sz="1100"/>
          </a:p>
        </p:txBody>
      </p:sp>
      <p:sp>
        <p:nvSpPr>
          <p:cNvPr id="14" name="TextBox 14"/>
          <p:cNvSpPr txBox="1"/>
          <p:nvPr/>
        </p:nvSpPr>
        <p:spPr>
          <a:xfrm>
            <a:off x="1193005" y="6110288"/>
            <a:ext cx="420632"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4901"/>
                  </a:srgbClr>
                </a:solidFill>
                <a:latin typeface="FZHei-B01"/>
                <a:ea typeface="FZHei-B01"/>
                <a:cs typeface="FZHei-B01"/>
              </a:rPr>
              <a:t>% 占比</a:t>
            </a:r>
            <a:endParaRPr lang="en-US" sz="1100"/>
          </a:p>
        </p:txBody>
      </p:sp>
      <p:sp>
        <p:nvSpPr>
          <p:cNvPr id="15" name="AutoShape 15"/>
          <p:cNvSpPr/>
          <p:nvPr/>
        </p:nvSpPr>
        <p:spPr>
          <a:xfrm>
            <a:off x="4253337" y="1954411"/>
            <a:ext cx="3682129" cy="4522589"/>
          </a:xfrm>
          <a:prstGeom prst="rect">
            <a:avLst/>
          </a:prstGeom>
          <a:solidFill>
            <a:srgbClr val="EFE9E0">
              <a:alpha val="100000"/>
            </a:srgbClr>
          </a:solidFill>
          <a:ln w="9525">
            <a:solidFill>
              <a:srgbClr val="D8D0C4">
                <a:alpha val="100000"/>
              </a:srgbClr>
            </a:solidFill>
            <a:prstDash val="solid"/>
            <a:headEnd type="none"/>
            <a:tailEnd type="none"/>
          </a:ln>
        </p:spPr>
      </p:sp>
      <p:sp>
        <p:nvSpPr>
          <p:cNvPr id="16" name="AutoShape 16"/>
          <p:cNvSpPr/>
          <p:nvPr/>
        </p:nvSpPr>
        <p:spPr>
          <a:xfrm>
            <a:off x="4253337" y="1954411"/>
            <a:ext cx="3682129" cy="9525"/>
          </a:xfrm>
          <a:prstGeom prst="line">
            <a:avLst/>
          </a:prstGeom>
          <a:ln w="28575">
            <a:solidFill>
              <a:srgbClr val="B5302A">
                <a:alpha val="100000"/>
              </a:srgbClr>
            </a:solidFill>
            <a:prstDash val="solid"/>
            <a:headEnd type="none"/>
            <a:tailEnd type="none"/>
          </a:ln>
        </p:spPr>
      </p:sp>
      <p:sp>
        <p:nvSpPr>
          <p:cNvPr id="17" name="TextBox 17"/>
          <p:cNvSpPr txBox="1"/>
          <p:nvPr/>
        </p:nvSpPr>
        <p:spPr>
          <a:xfrm>
            <a:off x="4434267" y="2192536"/>
            <a:ext cx="3320269" cy="114300"/>
          </a:xfrm>
          <a:prstGeom prst="rect">
            <a:avLst/>
          </a:prstGeom>
          <a:ln>
            <a:headEnd type="none"/>
            <a:tailEnd type="none"/>
          </a:ln>
        </p:spPr>
        <p:txBody>
          <a:bodyPr vert="horz" wrap="none" lIns="0" tIns="0" rIns="0" bIns="0" rtlCol="0" anchor="t" anchorCtr="0"/>
          <a:lstStyle/>
          <a:p>
            <a:pPr algn="l">
              <a:defRPr/>
            </a:pPr>
            <a:r>
              <a:rPr lang="en-US" sz="800" b="0" i="0" strike="noStrike">
                <a:ln/>
                <a:solidFill>
                  <a:srgbClr val="1C0A0A">
                    <a:alpha val="50196"/>
                  </a:srgbClr>
                </a:solidFill>
                <a:latin typeface="FZHei-B01"/>
                <a:ea typeface="FZHei-B01"/>
                <a:cs typeface="FZHei-B01"/>
              </a:rPr>
              <a:t>MEDIUM RISK</a:t>
            </a:r>
            <a:endParaRPr lang="en-US" sz="1100"/>
          </a:p>
        </p:txBody>
      </p:sp>
      <p:sp>
        <p:nvSpPr>
          <p:cNvPr id="18" name="TextBox 18"/>
          <p:cNvSpPr txBox="1"/>
          <p:nvPr/>
        </p:nvSpPr>
        <p:spPr>
          <a:xfrm>
            <a:off x="4434267" y="2406848"/>
            <a:ext cx="3320269" cy="257175"/>
          </a:xfrm>
          <a:prstGeom prst="rect">
            <a:avLst/>
          </a:prstGeom>
          <a:ln>
            <a:headEnd type="none"/>
            <a:tailEnd type="none"/>
          </a:ln>
        </p:spPr>
        <p:txBody>
          <a:bodyPr vert="horz" wrap="none" lIns="0" tIns="0" rIns="0" bIns="0" rtlCol="0" anchor="t" anchorCtr="0"/>
          <a:lstStyle/>
          <a:p>
            <a:pPr algn="l">
              <a:defRPr/>
            </a:pPr>
            <a:r>
              <a:rPr lang="en-US" sz="1800" b="1" i="0" strike="noStrike">
                <a:ln/>
                <a:solidFill>
                  <a:srgbClr val="1C0A0A">
                    <a:alpha val="100000"/>
                  </a:srgbClr>
                </a:solidFill>
                <a:latin typeface="FZHei-B01"/>
                <a:ea typeface="FZHei-B01"/>
                <a:cs typeface="FZHei-B01"/>
              </a:rPr>
              <a:t>中风险区</a:t>
            </a:r>
            <a:endParaRPr lang="en-US" sz="1100"/>
          </a:p>
        </p:txBody>
      </p:sp>
      <p:sp>
        <p:nvSpPr>
          <p:cNvPr id="19" name="TextBox 19"/>
          <p:cNvSpPr txBox="1"/>
          <p:nvPr/>
        </p:nvSpPr>
        <p:spPr>
          <a:xfrm>
            <a:off x="4434267" y="3724126"/>
            <a:ext cx="3501200" cy="1031081"/>
          </a:xfrm>
          <a:prstGeom prst="rect">
            <a:avLst/>
          </a:prstGeom>
          <a:ln>
            <a:headEnd type="none"/>
            <a:tailEnd type="none"/>
          </a:ln>
        </p:spPr>
        <p:txBody>
          <a:bodyPr vert="horz" wrap="square" lIns="0" tIns="0" rIns="0" bIns="0" rtlCol="0" anchor="t" anchorCtr="0"/>
          <a:lstStyle/>
          <a:p>
            <a:pPr algn="l">
              <a:defRPr/>
            </a:pPr>
            <a:r>
              <a:rPr lang="en-US" sz="1400" b="0" i="0" strike="noStrike" dirty="0">
                <a:ln/>
                <a:solidFill>
                  <a:srgbClr val="1C0A0A">
                    <a:alpha val="85098"/>
                  </a:srgbClr>
                </a:solidFill>
                <a:latin typeface="FZFangSong-Z02"/>
                <a:ea typeface="FZFangSong-Z02"/>
                <a:cs typeface="FZFangSong-Z02"/>
              </a:rPr>
              <a:t>面积21.28km²，占全域0.49%，</a:t>
            </a:r>
            <a:r>
              <a:rPr lang="en-US" sz="1400" b="0" i="0" strike="noStrike" dirty="0" err="1">
                <a:ln/>
                <a:solidFill>
                  <a:srgbClr val="1C0A0A">
                    <a:alpha val="85098"/>
                  </a:srgbClr>
                </a:solidFill>
                <a:latin typeface="FZFangSong-Z02"/>
                <a:ea typeface="FZFangSong-Z02"/>
                <a:cs typeface="FZFangSong-Z02"/>
              </a:rPr>
              <a:t>涵盖宝山居民</a:t>
            </a:r>
            <a:endParaRPr lang="en-US" sz="1400" dirty="0"/>
          </a:p>
          <a:p>
            <a:pPr algn="l"/>
            <a:r>
              <a:rPr sz="1400" b="0" i="0" strike="noStrike" dirty="0" err="1">
                <a:ln/>
                <a:solidFill>
                  <a:srgbClr val="1C0A0A">
                    <a:alpha val="85098"/>
                  </a:srgbClr>
                </a:solidFill>
                <a:latin typeface="FZFangSong-Z02"/>
                <a:ea typeface="FZFangSong-Z02"/>
                <a:cs typeface="FZFangSong-Z02"/>
              </a:rPr>
              <a:t>区、伊齐高速绥棱段两侧、七一经营所、八一林场、五四林场等多个区域，需建立常态化巡查机制与群测群防体系</a:t>
            </a:r>
            <a:r>
              <a:rPr sz="1400" b="0" i="0" strike="noStrike" dirty="0">
                <a:ln/>
                <a:solidFill>
                  <a:srgbClr val="1C0A0A">
                    <a:alpha val="85098"/>
                  </a:srgbClr>
                </a:solidFill>
                <a:latin typeface="FZFangSong-Z02"/>
                <a:ea typeface="FZFangSong-Z02"/>
                <a:cs typeface="FZFangSong-Z02"/>
              </a:rPr>
              <a:t>。</a:t>
            </a:r>
            <a:endParaRPr sz="1400" dirty="0"/>
          </a:p>
        </p:txBody>
      </p:sp>
      <p:sp>
        <p:nvSpPr>
          <p:cNvPr id="20" name="AutoShape 20"/>
          <p:cNvSpPr/>
          <p:nvPr/>
        </p:nvSpPr>
        <p:spPr>
          <a:xfrm>
            <a:off x="4434267" y="5843588"/>
            <a:ext cx="3320269" cy="9525"/>
          </a:xfrm>
          <a:prstGeom prst="line">
            <a:avLst/>
          </a:prstGeom>
          <a:ln w="9525">
            <a:solidFill>
              <a:srgbClr val="D8D0C4">
                <a:alpha val="100000"/>
              </a:srgbClr>
            </a:solidFill>
            <a:prstDash val="solid"/>
            <a:headEnd type="none"/>
            <a:tailEnd type="none"/>
          </a:ln>
        </p:spPr>
      </p:sp>
      <p:sp>
        <p:nvSpPr>
          <p:cNvPr id="21" name="TextBox 21"/>
          <p:cNvSpPr txBox="1"/>
          <p:nvPr/>
        </p:nvSpPr>
        <p:spPr>
          <a:xfrm>
            <a:off x="4434267" y="5948362"/>
            <a:ext cx="669262" cy="342900"/>
          </a:xfrm>
          <a:prstGeom prst="rect">
            <a:avLst/>
          </a:prstGeom>
          <a:ln>
            <a:headEnd type="none"/>
            <a:tailEnd type="none"/>
          </a:ln>
        </p:spPr>
        <p:txBody>
          <a:bodyPr vert="horz" wrap="none" lIns="0" tIns="0" rIns="0" bIns="0" rtlCol="0" anchor="t" anchorCtr="0"/>
          <a:lstStyle/>
          <a:p>
            <a:pPr algn="l">
              <a:defRPr/>
            </a:pPr>
            <a:r>
              <a:rPr lang="en-US" sz="2400" b="1" i="0" strike="noStrike">
                <a:ln/>
                <a:solidFill>
                  <a:srgbClr val="B5302A">
                    <a:alpha val="100000"/>
                  </a:srgbClr>
                </a:solidFill>
                <a:latin typeface="FZHei-B01"/>
                <a:ea typeface="FZHei-B01"/>
                <a:cs typeface="FZHei-B01"/>
              </a:rPr>
              <a:t>0.49</a:t>
            </a:r>
            <a:endParaRPr lang="en-US" sz="1100"/>
          </a:p>
        </p:txBody>
      </p:sp>
      <p:sp>
        <p:nvSpPr>
          <p:cNvPr id="22" name="TextBox 22"/>
          <p:cNvSpPr txBox="1"/>
          <p:nvPr/>
        </p:nvSpPr>
        <p:spPr>
          <a:xfrm>
            <a:off x="5065438" y="6110288"/>
            <a:ext cx="420632"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4901"/>
                  </a:srgbClr>
                </a:solidFill>
                <a:latin typeface="FZHei-B01"/>
                <a:ea typeface="FZHei-B01"/>
                <a:cs typeface="FZHei-B01"/>
              </a:rPr>
              <a:t>% 占比</a:t>
            </a:r>
            <a:endParaRPr lang="en-US" sz="1100"/>
          </a:p>
        </p:txBody>
      </p:sp>
      <p:sp>
        <p:nvSpPr>
          <p:cNvPr id="23" name="AutoShape 23"/>
          <p:cNvSpPr/>
          <p:nvPr/>
        </p:nvSpPr>
        <p:spPr>
          <a:xfrm>
            <a:off x="8125918" y="1954411"/>
            <a:ext cx="3681980" cy="4522589"/>
          </a:xfrm>
          <a:prstGeom prst="rect">
            <a:avLst/>
          </a:prstGeom>
          <a:solidFill>
            <a:srgbClr val="EFE9E0">
              <a:alpha val="100000"/>
            </a:srgbClr>
          </a:solidFill>
          <a:ln w="9525">
            <a:solidFill>
              <a:srgbClr val="D8D0C4">
                <a:alpha val="100000"/>
              </a:srgbClr>
            </a:solidFill>
            <a:prstDash val="solid"/>
            <a:headEnd type="none"/>
            <a:tailEnd type="none"/>
          </a:ln>
        </p:spPr>
      </p:sp>
      <p:sp>
        <p:nvSpPr>
          <p:cNvPr id="24" name="AutoShape 24"/>
          <p:cNvSpPr/>
          <p:nvPr/>
        </p:nvSpPr>
        <p:spPr>
          <a:xfrm>
            <a:off x="8125918" y="1954411"/>
            <a:ext cx="3681980" cy="9525"/>
          </a:xfrm>
          <a:prstGeom prst="line">
            <a:avLst/>
          </a:prstGeom>
          <a:ln w="28575">
            <a:solidFill>
              <a:srgbClr val="B5302A">
                <a:alpha val="100000"/>
              </a:srgbClr>
            </a:solidFill>
            <a:prstDash val="solid"/>
            <a:headEnd type="none"/>
            <a:tailEnd type="none"/>
          </a:ln>
        </p:spPr>
      </p:sp>
      <p:sp>
        <p:nvSpPr>
          <p:cNvPr id="25" name="TextBox 25"/>
          <p:cNvSpPr txBox="1"/>
          <p:nvPr/>
        </p:nvSpPr>
        <p:spPr>
          <a:xfrm>
            <a:off x="8306848" y="2192536"/>
            <a:ext cx="3320120" cy="114300"/>
          </a:xfrm>
          <a:prstGeom prst="rect">
            <a:avLst/>
          </a:prstGeom>
          <a:ln>
            <a:headEnd type="none"/>
            <a:tailEnd type="none"/>
          </a:ln>
        </p:spPr>
        <p:txBody>
          <a:bodyPr vert="horz" wrap="none" lIns="0" tIns="0" rIns="0" bIns="0" rtlCol="0" anchor="t" anchorCtr="0"/>
          <a:lstStyle/>
          <a:p>
            <a:pPr algn="l">
              <a:defRPr/>
            </a:pPr>
            <a:r>
              <a:rPr lang="en-US" sz="800" b="0" i="0" strike="noStrike">
                <a:ln/>
                <a:solidFill>
                  <a:srgbClr val="1C0A0A">
                    <a:alpha val="50196"/>
                  </a:srgbClr>
                </a:solidFill>
                <a:latin typeface="FZHei-B01"/>
                <a:ea typeface="FZHei-B01"/>
                <a:cs typeface="FZHei-B01"/>
              </a:rPr>
              <a:t>LOW RISK</a:t>
            </a:r>
            <a:endParaRPr lang="en-US" sz="1100"/>
          </a:p>
        </p:txBody>
      </p:sp>
      <p:sp>
        <p:nvSpPr>
          <p:cNvPr id="26" name="TextBox 26"/>
          <p:cNvSpPr txBox="1"/>
          <p:nvPr/>
        </p:nvSpPr>
        <p:spPr>
          <a:xfrm>
            <a:off x="8306848" y="2406848"/>
            <a:ext cx="3320120" cy="257175"/>
          </a:xfrm>
          <a:prstGeom prst="rect">
            <a:avLst/>
          </a:prstGeom>
          <a:ln>
            <a:headEnd type="none"/>
            <a:tailEnd type="none"/>
          </a:ln>
        </p:spPr>
        <p:txBody>
          <a:bodyPr vert="horz" wrap="none" lIns="0" tIns="0" rIns="0" bIns="0" rtlCol="0" anchor="t" anchorCtr="0"/>
          <a:lstStyle/>
          <a:p>
            <a:pPr algn="l">
              <a:defRPr/>
            </a:pPr>
            <a:r>
              <a:rPr lang="en-US" sz="1800" b="1" i="0" strike="noStrike">
                <a:ln/>
                <a:solidFill>
                  <a:srgbClr val="1C0A0A">
                    <a:alpha val="100000"/>
                  </a:srgbClr>
                </a:solidFill>
                <a:latin typeface="FZHei-B01"/>
                <a:ea typeface="FZHei-B01"/>
                <a:cs typeface="FZHei-B01"/>
              </a:rPr>
              <a:t>低风险区</a:t>
            </a:r>
            <a:endParaRPr lang="en-US" sz="1100"/>
          </a:p>
        </p:txBody>
      </p:sp>
      <p:sp>
        <p:nvSpPr>
          <p:cNvPr id="27" name="TextBox 27"/>
          <p:cNvSpPr txBox="1"/>
          <p:nvPr/>
        </p:nvSpPr>
        <p:spPr>
          <a:xfrm>
            <a:off x="8306848" y="3724126"/>
            <a:ext cx="3501051" cy="1031081"/>
          </a:xfrm>
          <a:prstGeom prst="rect">
            <a:avLst/>
          </a:prstGeom>
          <a:ln>
            <a:headEnd type="none"/>
            <a:tailEnd type="none"/>
          </a:ln>
        </p:spPr>
        <p:txBody>
          <a:bodyPr vert="horz" wrap="square" lIns="0" tIns="0" rIns="0" bIns="0" rtlCol="0" anchor="t" anchorCtr="0"/>
          <a:lstStyle/>
          <a:p>
            <a:pPr algn="l">
              <a:defRPr/>
            </a:pPr>
            <a:r>
              <a:rPr lang="en-US" sz="1400" b="0" i="0" strike="noStrike" dirty="0">
                <a:ln/>
                <a:solidFill>
                  <a:srgbClr val="1C0A0A">
                    <a:alpha val="85098"/>
                  </a:srgbClr>
                </a:solidFill>
                <a:latin typeface="FZFangSong-Z02"/>
                <a:ea typeface="FZFangSong-Z02"/>
                <a:cs typeface="FZFangSong-Z02"/>
              </a:rPr>
              <a:t>面积4290.88km²，覆盖全域99.5%，</a:t>
            </a:r>
            <a:r>
              <a:rPr lang="en-US" sz="1400" b="0" i="0" strike="noStrike" dirty="0" err="1">
                <a:ln/>
                <a:solidFill>
                  <a:srgbClr val="1C0A0A">
                    <a:alpha val="85098"/>
                  </a:srgbClr>
                </a:solidFill>
                <a:latin typeface="FZFangSong-Z02"/>
                <a:ea typeface="FZFangSong-Z02"/>
                <a:cs typeface="FZFangSong-Z02"/>
              </a:rPr>
              <a:t>为除高中风</a:t>
            </a:r>
            <a:r>
              <a:rPr sz="1400" b="0" i="0" strike="noStrike" dirty="0" err="1">
                <a:ln/>
                <a:solidFill>
                  <a:srgbClr val="1C0A0A">
                    <a:alpha val="85098"/>
                  </a:srgbClr>
                </a:solidFill>
                <a:latin typeface="FZFangSong-Z02"/>
                <a:ea typeface="FZFangSong-Z02"/>
                <a:cs typeface="FZFangSong-Z02"/>
              </a:rPr>
              <a:t>险区以外的广大区域，地质条件相对稳定，以普及防灾知识与应急演练为主，构建全民参与的防灾减灾格局</a:t>
            </a:r>
            <a:r>
              <a:rPr sz="1400" b="0" i="0" strike="noStrike" dirty="0">
                <a:ln/>
                <a:solidFill>
                  <a:srgbClr val="1C0A0A">
                    <a:alpha val="85098"/>
                  </a:srgbClr>
                </a:solidFill>
                <a:latin typeface="FZFangSong-Z02"/>
                <a:ea typeface="FZFangSong-Z02"/>
                <a:cs typeface="FZFangSong-Z02"/>
              </a:rPr>
              <a:t>。</a:t>
            </a:r>
            <a:endParaRPr sz="1400" dirty="0"/>
          </a:p>
        </p:txBody>
      </p:sp>
      <p:sp>
        <p:nvSpPr>
          <p:cNvPr id="28" name="AutoShape 28"/>
          <p:cNvSpPr/>
          <p:nvPr/>
        </p:nvSpPr>
        <p:spPr>
          <a:xfrm>
            <a:off x="8306848" y="5843588"/>
            <a:ext cx="3320120" cy="9525"/>
          </a:xfrm>
          <a:prstGeom prst="line">
            <a:avLst/>
          </a:prstGeom>
          <a:ln w="9525">
            <a:solidFill>
              <a:srgbClr val="D8D0C4">
                <a:alpha val="100000"/>
              </a:srgbClr>
            </a:solidFill>
            <a:prstDash val="solid"/>
            <a:headEnd type="none"/>
            <a:tailEnd type="none"/>
          </a:ln>
        </p:spPr>
      </p:sp>
      <p:sp>
        <p:nvSpPr>
          <p:cNvPr id="29" name="TextBox 29"/>
          <p:cNvSpPr txBox="1"/>
          <p:nvPr/>
        </p:nvSpPr>
        <p:spPr>
          <a:xfrm>
            <a:off x="8306848" y="5948362"/>
            <a:ext cx="669262" cy="342900"/>
          </a:xfrm>
          <a:prstGeom prst="rect">
            <a:avLst/>
          </a:prstGeom>
          <a:ln>
            <a:headEnd type="none"/>
            <a:tailEnd type="none"/>
          </a:ln>
        </p:spPr>
        <p:txBody>
          <a:bodyPr vert="horz" wrap="none" lIns="0" tIns="0" rIns="0" bIns="0" rtlCol="0" anchor="t" anchorCtr="0"/>
          <a:lstStyle/>
          <a:p>
            <a:pPr algn="l">
              <a:defRPr/>
            </a:pPr>
            <a:r>
              <a:rPr lang="en-US" sz="2400" b="1" i="0" strike="noStrike">
                <a:ln/>
                <a:solidFill>
                  <a:srgbClr val="B5302A">
                    <a:alpha val="100000"/>
                  </a:srgbClr>
                </a:solidFill>
                <a:latin typeface="FZHei-B01"/>
                <a:ea typeface="FZHei-B01"/>
                <a:cs typeface="FZHei-B01"/>
              </a:rPr>
              <a:t>99.5</a:t>
            </a:r>
            <a:endParaRPr lang="en-US" sz="1100"/>
          </a:p>
        </p:txBody>
      </p:sp>
      <p:sp>
        <p:nvSpPr>
          <p:cNvPr id="30" name="TextBox 30"/>
          <p:cNvSpPr txBox="1"/>
          <p:nvPr/>
        </p:nvSpPr>
        <p:spPr>
          <a:xfrm>
            <a:off x="8938019" y="6110288"/>
            <a:ext cx="420632"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4901"/>
                  </a:srgbClr>
                </a:solidFill>
                <a:latin typeface="FZHei-B01"/>
                <a:ea typeface="FZHei-B01"/>
                <a:cs typeface="FZHei-B01"/>
              </a:rPr>
              <a:t>% 占比</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9F4EE">
              <a:alpha val="100000"/>
            </a:srgbClr>
          </a:solidFill>
          <a:ln>
            <a:headEnd type="none"/>
            <a:tailEnd type="none"/>
          </a:ln>
        </p:spPr>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RISK ZONE ANALYSIS</a:t>
            </a:r>
            <a:endParaRPr lang="en-US" sz="1100"/>
          </a:p>
        </p:txBody>
      </p:sp>
      <p:sp>
        <p:nvSpPr>
          <p:cNvPr id="4" name="TextBox 4"/>
          <p:cNvSpPr txBox="1"/>
          <p:nvPr/>
        </p:nvSpPr>
        <p:spPr>
          <a:xfrm>
            <a:off x="457086" y="78105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ln/>
                <a:solidFill>
                  <a:srgbClr val="1C0A0A">
                    <a:alpha val="100000"/>
                  </a:srgbClr>
                </a:solidFill>
                <a:latin typeface="FZHei-B01"/>
                <a:ea typeface="FZHei-B01"/>
                <a:cs typeface="FZHei-B01"/>
              </a:rPr>
              <a:t>中低风险区详细分布</a:t>
            </a:r>
            <a:endParaRPr lang="en-US" sz="1100"/>
          </a:p>
        </p:txBody>
      </p:sp>
      <p:sp>
        <p:nvSpPr>
          <p:cNvPr id="5" name="AutoShape 5"/>
          <p:cNvSpPr/>
          <p:nvPr/>
        </p:nvSpPr>
        <p:spPr>
          <a:xfrm>
            <a:off x="457086" y="1390650"/>
            <a:ext cx="9522" cy="649486"/>
          </a:xfrm>
          <a:prstGeom prst="line">
            <a:avLst/>
          </a:prstGeom>
          <a:ln w="9525">
            <a:solidFill>
              <a:srgbClr val="B5302A">
                <a:alpha val="78039"/>
              </a:srgbClr>
            </a:solidFill>
            <a:prstDash val="solid"/>
            <a:headEnd type="none"/>
            <a:tailEnd type="none"/>
          </a:ln>
        </p:spPr>
      </p:sp>
      <p:sp>
        <p:nvSpPr>
          <p:cNvPr id="6" name="TextBox 6"/>
          <p:cNvSpPr txBox="1"/>
          <p:nvPr/>
        </p:nvSpPr>
        <p:spPr>
          <a:xfrm>
            <a:off x="599925" y="1428750"/>
            <a:ext cx="11589027" cy="562868"/>
          </a:xfrm>
          <a:prstGeom prst="rect">
            <a:avLst/>
          </a:prstGeom>
          <a:ln>
            <a:headEnd type="none"/>
            <a:tailEnd type="none"/>
          </a:ln>
        </p:spPr>
        <p:txBody>
          <a:bodyPr vert="horz" wrap="square" lIns="0" tIns="0" rIns="0" bIns="0" rtlCol="0" anchor="t" anchorCtr="0"/>
          <a:lstStyle/>
          <a:p>
            <a:pPr algn="l">
              <a:defRPr/>
            </a:pPr>
            <a:r>
              <a:rPr lang="en-US" sz="1600" b="0" i="1" strike="noStrike">
                <a:ln/>
                <a:solidFill>
                  <a:srgbClr val="1C0A0A">
                    <a:alpha val="78039"/>
                  </a:srgbClr>
                </a:solidFill>
                <a:latin typeface="FZFangSong-Z02"/>
                <a:ea typeface="FZFangSong-Z02"/>
                <a:cs typeface="FZFangSong-Z02"/>
              </a:rPr>
              <a:t>中风险区涉及居民区、交通干线、林场经营所及水库周边等多类场景，覆盖范围较广且承灾体多样，需针对不同场景制定</a:t>
            </a:r>
            <a:endParaRPr lang="en-US" sz="1100"/>
          </a:p>
          <a:p>
            <a:pPr algn="l"/>
            <a:r>
              <a:rPr sz="1600" b="0" i="1" strike="noStrike">
                <a:ln/>
                <a:solidFill>
                  <a:srgbClr val="1C0A0A">
                    <a:alpha val="78039"/>
                  </a:srgbClr>
                </a:solidFill>
                <a:latin typeface="FZFangSong-Z02"/>
                <a:ea typeface="FZFangSong-Z02"/>
                <a:cs typeface="FZFangSong-Z02"/>
              </a:rPr>
              <a:t>差异化巡查与防范策略。</a:t>
            </a:r>
            <a:endParaRPr/>
          </a:p>
        </p:txBody>
      </p:sp>
      <p:sp>
        <p:nvSpPr>
          <p:cNvPr id="7" name="AutoShape 7"/>
          <p:cNvSpPr/>
          <p:nvPr/>
        </p:nvSpPr>
        <p:spPr>
          <a:xfrm>
            <a:off x="457086" y="2306836"/>
            <a:ext cx="3605799" cy="4093964"/>
          </a:xfrm>
          <a:prstGeom prst="rect">
            <a:avLst/>
          </a:prstGeom>
          <a:solidFill>
            <a:srgbClr val="F0EBE3">
              <a:alpha val="100000"/>
            </a:srgbClr>
          </a:solidFill>
          <a:ln w="9525">
            <a:solidFill>
              <a:srgbClr val="D6CFC4">
                <a:alpha val="100000"/>
              </a:srgbClr>
            </a:solidFill>
            <a:prstDash val="solid"/>
            <a:headEnd type="none"/>
            <a:tailEnd type="none"/>
          </a:ln>
        </p:spPr>
      </p:sp>
      <p:sp>
        <p:nvSpPr>
          <p:cNvPr id="8" name="AutoShape 8"/>
          <p:cNvSpPr/>
          <p:nvPr/>
        </p:nvSpPr>
        <p:spPr>
          <a:xfrm>
            <a:off x="457086" y="2306836"/>
            <a:ext cx="3605799" cy="9525"/>
          </a:xfrm>
          <a:prstGeom prst="line">
            <a:avLst/>
          </a:prstGeom>
          <a:ln w="28575">
            <a:solidFill>
              <a:srgbClr val="B5302A">
                <a:alpha val="100000"/>
              </a:srgbClr>
            </a:solidFill>
            <a:prstDash val="solid"/>
            <a:headEnd type="none"/>
            <a:tailEnd type="none"/>
          </a:ln>
        </p:spPr>
      </p:sp>
      <p:sp>
        <p:nvSpPr>
          <p:cNvPr id="9" name="AutoShape 9"/>
          <p:cNvSpPr/>
          <p:nvPr/>
        </p:nvSpPr>
        <p:spPr>
          <a:xfrm>
            <a:off x="2050487" y="2602111"/>
            <a:ext cx="418996" cy="419100"/>
          </a:xfrm>
          <a:custGeom>
            <a:avLst/>
            <a:gdLst/>
            <a:ahLst/>
            <a:cxnLst/>
            <a:rect l="l" t="t" r="r" b="b"/>
            <a:pathLst>
              <a:path w="9998" h="10000">
                <a:moveTo>
                  <a:pt x="9498" y="10000"/>
                </a:moveTo>
                <a:lnTo>
                  <a:pt x="500" y="10000"/>
                </a:lnTo>
                <a:cubicBezTo>
                  <a:pt x="360" y="10000"/>
                  <a:pt x="241" y="9946"/>
                  <a:pt x="145" y="9839"/>
                </a:cubicBezTo>
                <a:cubicBezTo>
                  <a:pt x="48" y="9731"/>
                  <a:pt x="0" y="9600"/>
                  <a:pt x="0" y="9444"/>
                </a:cubicBezTo>
                <a:lnTo>
                  <a:pt x="0" y="5267"/>
                </a:lnTo>
                <a:cubicBezTo>
                  <a:pt x="0" y="5103"/>
                  <a:pt x="56" y="4966"/>
                  <a:pt x="170" y="4856"/>
                </a:cubicBezTo>
                <a:lnTo>
                  <a:pt x="2000" y="3078"/>
                </a:lnTo>
                <a:lnTo>
                  <a:pt x="2000" y="556"/>
                </a:lnTo>
                <a:cubicBezTo>
                  <a:pt x="2000" y="400"/>
                  <a:pt x="2048" y="268"/>
                  <a:pt x="2145" y="161"/>
                </a:cubicBezTo>
                <a:cubicBezTo>
                  <a:pt x="2241" y="53"/>
                  <a:pt x="2360" y="0"/>
                  <a:pt x="2500" y="0"/>
                </a:cubicBez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moveTo>
                  <a:pt x="3499" y="6667"/>
                </a:moveTo>
                <a:lnTo>
                  <a:pt x="3499" y="8889"/>
                </a:lnTo>
                <a:lnTo>
                  <a:pt x="4999" y="8889"/>
                </a:lnTo>
                <a:lnTo>
                  <a:pt x="4999" y="5522"/>
                </a:lnTo>
                <a:lnTo>
                  <a:pt x="2999" y="3589"/>
                </a:lnTo>
                <a:lnTo>
                  <a:pt x="1000" y="5522"/>
                </a:lnTo>
                <a:lnTo>
                  <a:pt x="1000" y="8889"/>
                </a:lnTo>
                <a:lnTo>
                  <a:pt x="2500" y="8889"/>
                </a:lnTo>
                <a:lnTo>
                  <a:pt x="2500" y="6667"/>
                </a:lnTo>
                <a:lnTo>
                  <a:pt x="3499" y="6667"/>
                </a:lnTo>
                <a:moveTo>
                  <a:pt x="5999" y="5267"/>
                </a:moveTo>
                <a:lnTo>
                  <a:pt x="5999" y="8889"/>
                </a:lnTo>
                <a:lnTo>
                  <a:pt x="8998" y="8889"/>
                </a:lnTo>
                <a:lnTo>
                  <a:pt x="8998" y="1111"/>
                </a:lnTo>
                <a:lnTo>
                  <a:pt x="2999" y="1111"/>
                </a:lnTo>
                <a:lnTo>
                  <a:pt x="2999" y="2289"/>
                </a:lnTo>
                <a:cubicBezTo>
                  <a:pt x="3125" y="2289"/>
                  <a:pt x="3235" y="2337"/>
                  <a:pt x="3329" y="2433"/>
                </a:cubicBezTo>
                <a:lnTo>
                  <a:pt x="5829" y="4856"/>
                </a:lnTo>
                <a:cubicBezTo>
                  <a:pt x="5942" y="4966"/>
                  <a:pt x="5999" y="5103"/>
                  <a:pt x="5999" y="5267"/>
                </a:cubicBezTo>
                <a:moveTo>
                  <a:pt x="6999" y="5556"/>
                </a:moveTo>
                <a:lnTo>
                  <a:pt x="6999" y="4444"/>
                </a:lnTo>
                <a:lnTo>
                  <a:pt x="7998" y="4444"/>
                </a:lnTo>
                <a:lnTo>
                  <a:pt x="7998" y="5556"/>
                </a:lnTo>
                <a:lnTo>
                  <a:pt x="6999" y="5556"/>
                </a:lnTo>
                <a:moveTo>
                  <a:pt x="6999" y="7778"/>
                </a:moveTo>
                <a:lnTo>
                  <a:pt x="6999" y="6667"/>
                </a:lnTo>
                <a:lnTo>
                  <a:pt x="7998" y="6667"/>
                </a:lnTo>
                <a:lnTo>
                  <a:pt x="7998" y="7778"/>
                </a:lnTo>
                <a:lnTo>
                  <a:pt x="6999" y="7778"/>
                </a:lnTo>
                <a:moveTo>
                  <a:pt x="6999" y="3333"/>
                </a:moveTo>
                <a:lnTo>
                  <a:pt x="6999" y="2222"/>
                </a:lnTo>
                <a:lnTo>
                  <a:pt x="7998" y="2222"/>
                </a:lnTo>
                <a:lnTo>
                  <a:pt x="7998" y="3333"/>
                </a:lnTo>
                <a:lnTo>
                  <a:pt x="6999" y="3333"/>
                </a:lnTo>
                <a:moveTo>
                  <a:pt x="4999" y="3333"/>
                </a:moveTo>
                <a:lnTo>
                  <a:pt x="4999" y="2222"/>
                </a:lnTo>
                <a:lnTo>
                  <a:pt x="5999" y="2222"/>
                </a:lnTo>
                <a:lnTo>
                  <a:pt x="5999" y="3333"/>
                </a:lnTo>
              </a:path>
            </a:pathLst>
          </a:custGeom>
          <a:solidFill>
            <a:srgbClr val="B5302A">
              <a:alpha val="100000"/>
            </a:srgbClr>
          </a:solidFill>
          <a:ln>
            <a:headEnd type="none"/>
            <a:tailEnd type="none"/>
          </a:ln>
        </p:spPr>
      </p:sp>
      <p:sp>
        <p:nvSpPr>
          <p:cNvPr id="10" name="TextBox 10"/>
          <p:cNvSpPr txBox="1"/>
          <p:nvPr/>
        </p:nvSpPr>
        <p:spPr>
          <a:xfrm>
            <a:off x="676106" y="4007644"/>
            <a:ext cx="3167758" cy="238125"/>
          </a:xfrm>
          <a:prstGeom prst="rect">
            <a:avLst/>
          </a:prstGeom>
          <a:ln>
            <a:headEnd type="none"/>
            <a:tailEnd type="none"/>
          </a:ln>
        </p:spPr>
        <p:txBody>
          <a:bodyPr vert="horz" wrap="none" lIns="0" tIns="0" rIns="0" bIns="0" rtlCol="0" anchor="t" anchorCtr="0"/>
          <a:lstStyle/>
          <a:p>
            <a:pPr algn="l">
              <a:defRPr/>
            </a:pPr>
            <a:r>
              <a:rPr lang="en-US" sz="1600" b="0" i="0" strike="noStrike">
                <a:ln/>
                <a:solidFill>
                  <a:srgbClr val="1C0A0A">
                    <a:alpha val="100000"/>
                  </a:srgbClr>
                </a:solidFill>
                <a:latin typeface="FZHei-B01"/>
                <a:ea typeface="FZHei-B01"/>
                <a:cs typeface="FZHei-B01"/>
              </a:rPr>
              <a:t>居民区与交通干线</a:t>
            </a:r>
            <a:endParaRPr lang="en-US" sz="1100"/>
          </a:p>
        </p:txBody>
      </p:sp>
      <p:sp>
        <p:nvSpPr>
          <p:cNvPr id="11" name="TextBox 11"/>
          <p:cNvSpPr txBox="1"/>
          <p:nvPr/>
        </p:nvSpPr>
        <p:spPr>
          <a:xfrm>
            <a:off x="676106" y="4422874"/>
            <a:ext cx="3386779" cy="388144"/>
          </a:xfrm>
          <a:prstGeom prst="rect">
            <a:avLst/>
          </a:prstGeom>
          <a:ln>
            <a:headEnd type="none"/>
            <a:tailEnd type="none"/>
          </a:ln>
        </p:spPr>
        <p:txBody>
          <a:bodyPr vert="horz" wrap="square" lIns="0" tIns="0" rIns="0" bIns="0" rtlCol="0" anchor="t" anchorCtr="0"/>
          <a:lstStyle/>
          <a:p>
            <a:pPr algn="l">
              <a:defRPr/>
            </a:pPr>
            <a:r>
              <a:rPr lang="en-US" sz="1400" b="0" i="0" strike="noStrike" dirty="0">
                <a:ln/>
                <a:solidFill>
                  <a:srgbClr val="1C0A0A">
                    <a:alpha val="81960"/>
                  </a:srgbClr>
                </a:solidFill>
                <a:latin typeface="FZFangSong-Z02"/>
                <a:ea typeface="FZFangSong-Z02"/>
                <a:cs typeface="FZFangSong-Z02"/>
              </a:rPr>
              <a:t>宝山居民区、伊齐高速绥棱段两侧及309省道13–</a:t>
            </a:r>
            <a:r>
              <a:rPr sz="1400" b="0" i="0" strike="noStrike" dirty="0">
                <a:ln/>
                <a:solidFill>
                  <a:srgbClr val="1C0A0A">
                    <a:alpha val="81960"/>
                  </a:srgbClr>
                </a:solidFill>
                <a:latin typeface="FZFangSong-Z02"/>
                <a:ea typeface="FZFangSong-Z02"/>
                <a:cs typeface="FZFangSong-Z02"/>
              </a:rPr>
              <a:t>29.5公里处、水库周边等人口与设施密集区域</a:t>
            </a:r>
            <a:endParaRPr sz="1400" dirty="0"/>
          </a:p>
        </p:txBody>
      </p:sp>
      <p:sp>
        <p:nvSpPr>
          <p:cNvPr id="12" name="AutoShape 12"/>
          <p:cNvSpPr/>
          <p:nvPr/>
        </p:nvSpPr>
        <p:spPr>
          <a:xfrm>
            <a:off x="676106" y="5833170"/>
            <a:ext cx="3167758" cy="9525"/>
          </a:xfrm>
          <a:prstGeom prst="line">
            <a:avLst/>
          </a:prstGeom>
          <a:ln w="9525">
            <a:solidFill>
              <a:srgbClr val="D6CFC4">
                <a:alpha val="100000"/>
              </a:srgbClr>
            </a:solidFill>
            <a:prstDash val="solid"/>
            <a:headEnd type="none"/>
            <a:tailEnd type="none"/>
          </a:ln>
        </p:spPr>
      </p:sp>
      <p:sp>
        <p:nvSpPr>
          <p:cNvPr id="13" name="TextBox 13"/>
          <p:cNvSpPr txBox="1"/>
          <p:nvPr/>
        </p:nvSpPr>
        <p:spPr>
          <a:xfrm>
            <a:off x="676106" y="5976045"/>
            <a:ext cx="3167758"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B5302A">
                    <a:alpha val="100000"/>
                  </a:srgbClr>
                </a:solidFill>
                <a:latin typeface="FZHei-B01"/>
                <a:ea typeface="FZHei-B01"/>
                <a:cs typeface="FZHei-B01"/>
              </a:rPr>
              <a:t>309省道 · 伊齐高速</a:t>
            </a:r>
            <a:endParaRPr lang="en-US" sz="1100"/>
          </a:p>
        </p:txBody>
      </p:sp>
      <p:sp>
        <p:nvSpPr>
          <p:cNvPr id="14" name="AutoShape 14"/>
          <p:cNvSpPr/>
          <p:nvPr/>
        </p:nvSpPr>
        <p:spPr>
          <a:xfrm>
            <a:off x="4291428" y="2306836"/>
            <a:ext cx="3605948" cy="4093964"/>
          </a:xfrm>
          <a:prstGeom prst="rect">
            <a:avLst/>
          </a:prstGeom>
          <a:solidFill>
            <a:srgbClr val="F0EBE3">
              <a:alpha val="100000"/>
            </a:srgbClr>
          </a:solidFill>
          <a:ln w="9525">
            <a:solidFill>
              <a:srgbClr val="D6CFC4">
                <a:alpha val="100000"/>
              </a:srgbClr>
            </a:solidFill>
            <a:prstDash val="solid"/>
            <a:headEnd type="none"/>
            <a:tailEnd type="none"/>
          </a:ln>
        </p:spPr>
      </p:sp>
      <p:sp>
        <p:nvSpPr>
          <p:cNvPr id="15" name="AutoShape 15"/>
          <p:cNvSpPr/>
          <p:nvPr/>
        </p:nvSpPr>
        <p:spPr>
          <a:xfrm>
            <a:off x="4291428" y="2306836"/>
            <a:ext cx="3605948" cy="9525"/>
          </a:xfrm>
          <a:prstGeom prst="line">
            <a:avLst/>
          </a:prstGeom>
          <a:ln w="28575">
            <a:solidFill>
              <a:srgbClr val="B5302A">
                <a:alpha val="100000"/>
              </a:srgbClr>
            </a:solidFill>
            <a:prstDash val="solid"/>
            <a:headEnd type="none"/>
            <a:tailEnd type="none"/>
          </a:ln>
        </p:spPr>
      </p:sp>
      <p:sp>
        <p:nvSpPr>
          <p:cNvPr id="16" name="AutoShape 16"/>
          <p:cNvSpPr/>
          <p:nvPr/>
        </p:nvSpPr>
        <p:spPr>
          <a:xfrm>
            <a:off x="5884904" y="2602111"/>
            <a:ext cx="418996" cy="419100"/>
          </a:xfrm>
          <a:custGeom>
            <a:avLst/>
            <a:gdLst/>
            <a:ahLst/>
            <a:cxnLst/>
            <a:rect l="l" t="t" r="r" b="b"/>
            <a:pathLst>
              <a:path w="9998" h="10000">
                <a:moveTo>
                  <a:pt x="0" y="0"/>
                </a:moveTo>
                <a:lnTo>
                  <a:pt x="2105" y="0"/>
                </a:lnTo>
                <a:cubicBezTo>
                  <a:pt x="2799" y="0"/>
                  <a:pt x="3441" y="173"/>
                  <a:pt x="4031" y="520"/>
                </a:cubicBezTo>
                <a:cubicBezTo>
                  <a:pt x="4606" y="853"/>
                  <a:pt x="5051" y="1303"/>
                  <a:pt x="5367" y="1870"/>
                </a:cubicBezTo>
                <a:cubicBezTo>
                  <a:pt x="5683" y="1450"/>
                  <a:pt x="6079" y="1116"/>
                  <a:pt x="6557" y="870"/>
                </a:cubicBezTo>
                <a:cubicBezTo>
                  <a:pt x="7055" y="623"/>
                  <a:pt x="7588" y="500"/>
                  <a:pt x="8156" y="500"/>
                </a:cubicBezTo>
                <a:lnTo>
                  <a:pt x="9998" y="500"/>
                </a:lnTo>
                <a:lnTo>
                  <a:pt x="9998" y="1750"/>
                </a:lnTo>
                <a:cubicBezTo>
                  <a:pt x="9998" y="2336"/>
                  <a:pt x="9843" y="2883"/>
                  <a:pt x="9535" y="3390"/>
                </a:cubicBezTo>
                <a:cubicBezTo>
                  <a:pt x="9233" y="3883"/>
                  <a:pt x="8822" y="4273"/>
                  <a:pt x="8304" y="4560"/>
                </a:cubicBezTo>
                <a:cubicBezTo>
                  <a:pt x="7770" y="4853"/>
                  <a:pt x="7195" y="5000"/>
                  <a:pt x="6578" y="5000"/>
                </a:cubicBezTo>
                <a:lnTo>
                  <a:pt x="5788" y="5000"/>
                </a:lnTo>
                <a:lnTo>
                  <a:pt x="5788" y="5500"/>
                </a:lnTo>
                <a:lnTo>
                  <a:pt x="8419" y="5500"/>
                </a:lnTo>
                <a:lnTo>
                  <a:pt x="8419" y="9000"/>
                </a:lnTo>
                <a:cubicBezTo>
                  <a:pt x="8419" y="9180"/>
                  <a:pt x="8371" y="9346"/>
                  <a:pt x="8277" y="9500"/>
                </a:cubicBezTo>
                <a:cubicBezTo>
                  <a:pt x="8182" y="9653"/>
                  <a:pt x="8054" y="9775"/>
                  <a:pt x="7893" y="9865"/>
                </a:cubicBezTo>
                <a:cubicBezTo>
                  <a:pt x="7731" y="9955"/>
                  <a:pt x="7556" y="10000"/>
                  <a:pt x="7367" y="10000"/>
                </a:cubicBezTo>
                <a:lnTo>
                  <a:pt x="3157" y="10000"/>
                </a:lnTo>
                <a:cubicBezTo>
                  <a:pt x="2967" y="10000"/>
                  <a:pt x="2792" y="9955"/>
                  <a:pt x="2631" y="9865"/>
                </a:cubicBezTo>
                <a:cubicBezTo>
                  <a:pt x="2469" y="9775"/>
                  <a:pt x="2341" y="9653"/>
                  <a:pt x="2247" y="9500"/>
                </a:cubicBezTo>
                <a:cubicBezTo>
                  <a:pt x="2152" y="9346"/>
                  <a:pt x="2105" y="9180"/>
                  <a:pt x="2105" y="9000"/>
                </a:cubicBezTo>
                <a:lnTo>
                  <a:pt x="2105" y="5500"/>
                </a:lnTo>
                <a:lnTo>
                  <a:pt x="4736" y="5500"/>
                </a:lnTo>
                <a:lnTo>
                  <a:pt x="4736" y="4500"/>
                </a:lnTo>
                <a:lnTo>
                  <a:pt x="3683" y="4500"/>
                </a:lnTo>
                <a:cubicBezTo>
                  <a:pt x="3017" y="4500"/>
                  <a:pt x="2396" y="4340"/>
                  <a:pt x="1821" y="4020"/>
                </a:cubicBezTo>
                <a:cubicBezTo>
                  <a:pt x="1266" y="3713"/>
                  <a:pt x="827" y="3296"/>
                  <a:pt x="505" y="2770"/>
                </a:cubicBezTo>
                <a:cubicBezTo>
                  <a:pt x="168" y="2223"/>
                  <a:pt x="0" y="1633"/>
                  <a:pt x="0" y="1000"/>
                </a:cubicBezTo>
                <a:lnTo>
                  <a:pt x="0" y="0"/>
                </a:lnTo>
                <a:moveTo>
                  <a:pt x="7367" y="9000"/>
                </a:moveTo>
                <a:lnTo>
                  <a:pt x="7367" y="6500"/>
                </a:lnTo>
                <a:lnTo>
                  <a:pt x="3157" y="6500"/>
                </a:lnTo>
                <a:lnTo>
                  <a:pt x="3157" y="9000"/>
                </a:lnTo>
                <a:lnTo>
                  <a:pt x="7367" y="9000"/>
                </a:lnTo>
                <a:moveTo>
                  <a:pt x="8946" y="1750"/>
                </a:moveTo>
                <a:lnTo>
                  <a:pt x="8946" y="1500"/>
                </a:lnTo>
                <a:lnTo>
                  <a:pt x="8156" y="1500"/>
                </a:lnTo>
                <a:cubicBezTo>
                  <a:pt x="7728" y="1500"/>
                  <a:pt x="7333" y="1601"/>
                  <a:pt x="6972" y="1805"/>
                </a:cubicBezTo>
                <a:cubicBezTo>
                  <a:pt x="6610" y="2008"/>
                  <a:pt x="6323" y="2281"/>
                  <a:pt x="6109" y="2625"/>
                </a:cubicBezTo>
                <a:cubicBezTo>
                  <a:pt x="5895" y="2968"/>
                  <a:pt x="5788" y="3343"/>
                  <a:pt x="5788" y="3750"/>
                </a:cubicBezTo>
                <a:lnTo>
                  <a:pt x="5788" y="4000"/>
                </a:lnTo>
                <a:lnTo>
                  <a:pt x="6578" y="4000"/>
                </a:lnTo>
                <a:cubicBezTo>
                  <a:pt x="7006" y="4000"/>
                  <a:pt x="7400" y="3898"/>
                  <a:pt x="7762" y="3695"/>
                </a:cubicBezTo>
                <a:cubicBezTo>
                  <a:pt x="8123" y="3491"/>
                  <a:pt x="8411" y="3218"/>
                  <a:pt x="8625" y="2875"/>
                </a:cubicBezTo>
                <a:cubicBezTo>
                  <a:pt x="8839" y="2531"/>
                  <a:pt x="8946" y="2156"/>
                  <a:pt x="8946" y="1750"/>
                </a:cubicBezTo>
                <a:moveTo>
                  <a:pt x="2105" y="1000"/>
                </a:moveTo>
                <a:lnTo>
                  <a:pt x="1052" y="1000"/>
                </a:lnTo>
                <a:cubicBezTo>
                  <a:pt x="1052" y="1453"/>
                  <a:pt x="1169" y="1871"/>
                  <a:pt x="1405" y="2255"/>
                </a:cubicBezTo>
                <a:cubicBezTo>
                  <a:pt x="1640" y="2638"/>
                  <a:pt x="1959" y="2941"/>
                  <a:pt x="2363" y="3165"/>
                </a:cubicBezTo>
                <a:cubicBezTo>
                  <a:pt x="2766" y="3388"/>
                  <a:pt x="3206" y="3500"/>
                  <a:pt x="3683" y="3500"/>
                </a:cubicBezTo>
                <a:lnTo>
                  <a:pt x="4736" y="3500"/>
                </a:lnTo>
                <a:cubicBezTo>
                  <a:pt x="4736" y="3046"/>
                  <a:pt x="4618" y="2628"/>
                  <a:pt x="4383" y="2245"/>
                </a:cubicBezTo>
                <a:cubicBezTo>
                  <a:pt x="4148" y="1861"/>
                  <a:pt x="3829" y="1558"/>
                  <a:pt x="3426" y="1335"/>
                </a:cubicBezTo>
                <a:cubicBezTo>
                  <a:pt x="3022" y="1111"/>
                  <a:pt x="2581" y="1000"/>
                  <a:pt x="2105" y="1000"/>
                </a:cubicBezTo>
              </a:path>
            </a:pathLst>
          </a:custGeom>
          <a:solidFill>
            <a:srgbClr val="B5302A">
              <a:alpha val="100000"/>
            </a:srgbClr>
          </a:solidFill>
          <a:ln>
            <a:headEnd type="none"/>
            <a:tailEnd type="none"/>
          </a:ln>
        </p:spPr>
      </p:sp>
      <p:sp>
        <p:nvSpPr>
          <p:cNvPr id="17" name="TextBox 17"/>
          <p:cNvSpPr txBox="1"/>
          <p:nvPr/>
        </p:nvSpPr>
        <p:spPr>
          <a:xfrm>
            <a:off x="4510448" y="4007644"/>
            <a:ext cx="3167907" cy="238125"/>
          </a:xfrm>
          <a:prstGeom prst="rect">
            <a:avLst/>
          </a:prstGeom>
          <a:ln>
            <a:headEnd type="none"/>
            <a:tailEnd type="none"/>
          </a:ln>
        </p:spPr>
        <p:txBody>
          <a:bodyPr vert="horz" wrap="none" lIns="0" tIns="0" rIns="0" bIns="0" rtlCol="0" anchor="t" anchorCtr="0"/>
          <a:lstStyle/>
          <a:p>
            <a:pPr algn="l">
              <a:defRPr/>
            </a:pPr>
            <a:r>
              <a:rPr lang="en-US" sz="1600" b="0" i="0" strike="noStrike">
                <a:ln/>
                <a:solidFill>
                  <a:srgbClr val="1C0A0A">
                    <a:alpha val="100000"/>
                  </a:srgbClr>
                </a:solidFill>
                <a:latin typeface="FZHei-B01"/>
                <a:ea typeface="FZHei-B01"/>
                <a:cs typeface="FZHei-B01"/>
              </a:rPr>
              <a:t>林业生产经营区域</a:t>
            </a:r>
            <a:endParaRPr lang="en-US" sz="1100"/>
          </a:p>
        </p:txBody>
      </p:sp>
      <p:sp>
        <p:nvSpPr>
          <p:cNvPr id="18" name="TextBox 18"/>
          <p:cNvSpPr txBox="1"/>
          <p:nvPr/>
        </p:nvSpPr>
        <p:spPr>
          <a:xfrm>
            <a:off x="4510448" y="4422874"/>
            <a:ext cx="3386927" cy="388144"/>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1960"/>
                  </a:srgbClr>
                </a:solidFill>
                <a:latin typeface="FZFangSong-Z02"/>
                <a:ea typeface="FZFangSong-Z02"/>
                <a:cs typeface="FZFangSong-Z02"/>
              </a:rPr>
              <a:t>七一经营所、八一林场、五四林场、大青观作业点</a:t>
            </a:r>
            <a:r>
              <a:rPr sz="1400" b="0" i="0" strike="noStrike" dirty="0" err="1">
                <a:ln/>
                <a:solidFill>
                  <a:srgbClr val="1C0A0A">
                    <a:alpha val="81960"/>
                  </a:srgbClr>
                </a:solidFill>
                <a:latin typeface="FZFangSong-Z02"/>
                <a:ea typeface="FZFangSong-Z02"/>
                <a:cs typeface="FZFangSong-Z02"/>
              </a:rPr>
              <a:t>和二道河工作点，是中风险区的重要组成部分</a:t>
            </a:r>
            <a:endParaRPr sz="1400" dirty="0"/>
          </a:p>
        </p:txBody>
      </p:sp>
      <p:sp>
        <p:nvSpPr>
          <p:cNvPr id="19" name="AutoShape 19"/>
          <p:cNvSpPr/>
          <p:nvPr/>
        </p:nvSpPr>
        <p:spPr>
          <a:xfrm>
            <a:off x="4510448" y="5833170"/>
            <a:ext cx="3167907" cy="9525"/>
          </a:xfrm>
          <a:prstGeom prst="line">
            <a:avLst/>
          </a:prstGeom>
          <a:ln w="9525">
            <a:solidFill>
              <a:srgbClr val="D6CFC4">
                <a:alpha val="100000"/>
              </a:srgbClr>
            </a:solidFill>
            <a:prstDash val="solid"/>
            <a:headEnd type="none"/>
            <a:tailEnd type="none"/>
          </a:ln>
        </p:spPr>
      </p:sp>
      <p:sp>
        <p:nvSpPr>
          <p:cNvPr id="20" name="TextBox 20"/>
          <p:cNvSpPr txBox="1"/>
          <p:nvPr/>
        </p:nvSpPr>
        <p:spPr>
          <a:xfrm>
            <a:off x="4510448" y="5976045"/>
            <a:ext cx="3167907"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B5302A">
                    <a:alpha val="100000"/>
                  </a:srgbClr>
                </a:solidFill>
                <a:latin typeface="FZHei-B01"/>
                <a:ea typeface="FZHei-B01"/>
                <a:cs typeface="FZHei-B01"/>
              </a:rPr>
              <a:t>5处林场经营所</a:t>
            </a:r>
            <a:endParaRPr lang="en-US" sz="1100"/>
          </a:p>
        </p:txBody>
      </p:sp>
      <p:sp>
        <p:nvSpPr>
          <p:cNvPr id="21" name="AutoShape 21"/>
          <p:cNvSpPr/>
          <p:nvPr/>
        </p:nvSpPr>
        <p:spPr>
          <a:xfrm>
            <a:off x="8125918" y="2306836"/>
            <a:ext cx="3605799" cy="4093964"/>
          </a:xfrm>
          <a:prstGeom prst="rect">
            <a:avLst/>
          </a:prstGeom>
          <a:solidFill>
            <a:srgbClr val="F0EBE3">
              <a:alpha val="100000"/>
            </a:srgbClr>
          </a:solidFill>
          <a:ln w="9525">
            <a:solidFill>
              <a:srgbClr val="D6CFC4">
                <a:alpha val="100000"/>
              </a:srgbClr>
            </a:solidFill>
            <a:prstDash val="solid"/>
            <a:headEnd type="none"/>
            <a:tailEnd type="none"/>
          </a:ln>
        </p:spPr>
      </p:sp>
      <p:sp>
        <p:nvSpPr>
          <p:cNvPr id="22" name="AutoShape 22"/>
          <p:cNvSpPr/>
          <p:nvPr/>
        </p:nvSpPr>
        <p:spPr>
          <a:xfrm>
            <a:off x="8125918" y="2306836"/>
            <a:ext cx="3605799" cy="9525"/>
          </a:xfrm>
          <a:prstGeom prst="line">
            <a:avLst/>
          </a:prstGeom>
          <a:ln w="28575">
            <a:solidFill>
              <a:srgbClr val="B5302A">
                <a:alpha val="100000"/>
              </a:srgbClr>
            </a:solidFill>
            <a:prstDash val="solid"/>
            <a:headEnd type="none"/>
            <a:tailEnd type="none"/>
          </a:ln>
        </p:spPr>
      </p:sp>
      <p:sp>
        <p:nvSpPr>
          <p:cNvPr id="23" name="AutoShape 23"/>
          <p:cNvSpPr/>
          <p:nvPr/>
        </p:nvSpPr>
        <p:spPr>
          <a:xfrm>
            <a:off x="9719320" y="2602111"/>
            <a:ext cx="418996" cy="419100"/>
          </a:xfrm>
          <a:custGeom>
            <a:avLst/>
            <a:gdLst/>
            <a:ahLst/>
            <a:cxnLst/>
            <a:rect l="l" t="t" r="r" b="b"/>
            <a:pathLst>
              <a:path w="9998" h="10000">
                <a:moveTo>
                  <a:pt x="3253" y="0"/>
                </a:moveTo>
                <a:lnTo>
                  <a:pt x="9468" y="0"/>
                </a:lnTo>
                <a:cubicBezTo>
                  <a:pt x="9612" y="0"/>
                  <a:pt x="9737" y="46"/>
                  <a:pt x="9841" y="138"/>
                </a:cubicBezTo>
                <a:cubicBezTo>
                  <a:pt x="9945" y="230"/>
                  <a:pt x="9998" y="342"/>
                  <a:pt x="9998" y="476"/>
                </a:cubicBezTo>
                <a:lnTo>
                  <a:pt x="9998" y="2857"/>
                </a:lnTo>
                <a:cubicBezTo>
                  <a:pt x="10005" y="2990"/>
                  <a:pt x="9955" y="3103"/>
                  <a:pt x="9847" y="3195"/>
                </a:cubicBezTo>
                <a:cubicBezTo>
                  <a:pt x="9739" y="3287"/>
                  <a:pt x="9609" y="3333"/>
                  <a:pt x="9458" y="3333"/>
                </a:cubicBezTo>
                <a:lnTo>
                  <a:pt x="6766" y="3333"/>
                </a:lnTo>
                <a:lnTo>
                  <a:pt x="6766" y="9524"/>
                </a:lnTo>
                <a:cubicBezTo>
                  <a:pt x="6758" y="9657"/>
                  <a:pt x="6703" y="9770"/>
                  <a:pt x="6599" y="9862"/>
                </a:cubicBezTo>
                <a:cubicBezTo>
                  <a:pt x="6494" y="9954"/>
                  <a:pt x="6370" y="10000"/>
                  <a:pt x="6226" y="10000"/>
                </a:cubicBezTo>
                <a:lnTo>
                  <a:pt x="4064" y="10000"/>
                </a:lnTo>
                <a:cubicBezTo>
                  <a:pt x="3912" y="10000"/>
                  <a:pt x="3784" y="9954"/>
                  <a:pt x="3680" y="9862"/>
                </a:cubicBezTo>
                <a:cubicBezTo>
                  <a:pt x="3576" y="9770"/>
                  <a:pt x="3520" y="9657"/>
                  <a:pt x="3513" y="9524"/>
                </a:cubicBezTo>
                <a:lnTo>
                  <a:pt x="3513" y="3333"/>
                </a:lnTo>
                <a:lnTo>
                  <a:pt x="551" y="3333"/>
                </a:lnTo>
                <a:cubicBezTo>
                  <a:pt x="399" y="3333"/>
                  <a:pt x="270" y="3287"/>
                  <a:pt x="162" y="3195"/>
                </a:cubicBezTo>
                <a:cubicBezTo>
                  <a:pt x="54" y="3103"/>
                  <a:pt x="0" y="2990"/>
                  <a:pt x="0" y="2857"/>
                </a:cubicBezTo>
                <a:lnTo>
                  <a:pt x="0" y="1724"/>
                </a:lnTo>
                <a:cubicBezTo>
                  <a:pt x="7" y="1634"/>
                  <a:pt x="36" y="1552"/>
                  <a:pt x="86" y="1476"/>
                </a:cubicBezTo>
                <a:cubicBezTo>
                  <a:pt x="136" y="1400"/>
                  <a:pt x="209" y="1339"/>
                  <a:pt x="303" y="1295"/>
                </a:cubicBezTo>
                <a:lnTo>
                  <a:pt x="3253" y="0"/>
                </a:lnTo>
                <a:moveTo>
                  <a:pt x="6766" y="2381"/>
                </a:moveTo>
                <a:lnTo>
                  <a:pt x="6766" y="952"/>
                </a:lnTo>
                <a:lnTo>
                  <a:pt x="3502" y="952"/>
                </a:lnTo>
                <a:lnTo>
                  <a:pt x="1092" y="2019"/>
                </a:lnTo>
                <a:lnTo>
                  <a:pt x="1092" y="2381"/>
                </a:lnTo>
                <a:lnTo>
                  <a:pt x="4604" y="2381"/>
                </a:lnTo>
                <a:lnTo>
                  <a:pt x="4604" y="9048"/>
                </a:lnTo>
                <a:lnTo>
                  <a:pt x="5685" y="9048"/>
                </a:lnTo>
                <a:lnTo>
                  <a:pt x="5685" y="2381"/>
                </a:lnTo>
                <a:lnTo>
                  <a:pt x="6766" y="2381"/>
                </a:lnTo>
                <a:moveTo>
                  <a:pt x="8928" y="2381"/>
                </a:moveTo>
                <a:lnTo>
                  <a:pt x="8928" y="952"/>
                </a:lnTo>
                <a:lnTo>
                  <a:pt x="7847" y="952"/>
                </a:lnTo>
                <a:lnTo>
                  <a:pt x="7847" y="2381"/>
                </a:lnTo>
              </a:path>
            </a:pathLst>
          </a:custGeom>
          <a:solidFill>
            <a:srgbClr val="B5302A">
              <a:alpha val="100000"/>
            </a:srgbClr>
          </a:solidFill>
          <a:ln>
            <a:headEnd type="none"/>
            <a:tailEnd type="none"/>
          </a:ln>
        </p:spPr>
      </p:sp>
      <p:sp>
        <p:nvSpPr>
          <p:cNvPr id="24" name="TextBox 24"/>
          <p:cNvSpPr txBox="1"/>
          <p:nvPr/>
        </p:nvSpPr>
        <p:spPr>
          <a:xfrm>
            <a:off x="8344939" y="4007644"/>
            <a:ext cx="3167758" cy="238125"/>
          </a:xfrm>
          <a:prstGeom prst="rect">
            <a:avLst/>
          </a:prstGeom>
          <a:ln>
            <a:headEnd type="none"/>
            <a:tailEnd type="none"/>
          </a:ln>
        </p:spPr>
        <p:txBody>
          <a:bodyPr vert="horz" wrap="none" lIns="0" tIns="0" rIns="0" bIns="0" rtlCol="0" anchor="t" anchorCtr="0"/>
          <a:lstStyle/>
          <a:p>
            <a:pPr algn="l">
              <a:defRPr/>
            </a:pPr>
            <a:r>
              <a:rPr lang="en-US" sz="1600" b="0" i="0" strike="noStrike">
                <a:ln/>
                <a:solidFill>
                  <a:srgbClr val="1C0A0A">
                    <a:alpha val="100000"/>
                  </a:srgbClr>
                </a:solidFill>
                <a:latin typeface="FZHei-B01"/>
                <a:ea typeface="FZHei-B01"/>
                <a:cs typeface="FZHei-B01"/>
              </a:rPr>
              <a:t>阁山采石场隐患点</a:t>
            </a:r>
            <a:endParaRPr lang="en-US" sz="1100"/>
          </a:p>
        </p:txBody>
      </p:sp>
      <p:sp>
        <p:nvSpPr>
          <p:cNvPr id="25" name="TextBox 25"/>
          <p:cNvSpPr txBox="1"/>
          <p:nvPr/>
        </p:nvSpPr>
        <p:spPr>
          <a:xfrm>
            <a:off x="8344939" y="4422874"/>
            <a:ext cx="3386779" cy="388144"/>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1960"/>
                  </a:srgbClr>
                </a:solidFill>
                <a:latin typeface="FZFangSong-Z02"/>
                <a:ea typeface="FZFangSong-Z02"/>
                <a:cs typeface="FZFangSong-Z02"/>
              </a:rPr>
              <a:t>作为生产性地质灾害隐患点被列入中风险区，其岩</a:t>
            </a:r>
            <a:r>
              <a:rPr sz="1400" b="0" i="0" strike="noStrike" dirty="0" err="1">
                <a:ln/>
                <a:solidFill>
                  <a:srgbClr val="1C0A0A">
                    <a:alpha val="81960"/>
                  </a:srgbClr>
                </a:solidFill>
                <a:latin typeface="FZFangSong-Z02"/>
                <a:ea typeface="FZFangSong-Z02"/>
                <a:cs typeface="FZFangSong-Z02"/>
              </a:rPr>
              <a:t>体稳定性和作业安全需持续关注</a:t>
            </a:r>
            <a:endParaRPr sz="1400" dirty="0"/>
          </a:p>
        </p:txBody>
      </p:sp>
      <p:sp>
        <p:nvSpPr>
          <p:cNvPr id="26" name="AutoShape 26"/>
          <p:cNvSpPr/>
          <p:nvPr/>
        </p:nvSpPr>
        <p:spPr>
          <a:xfrm>
            <a:off x="8344939" y="5833170"/>
            <a:ext cx="3167758" cy="9525"/>
          </a:xfrm>
          <a:prstGeom prst="line">
            <a:avLst/>
          </a:prstGeom>
          <a:ln w="9525">
            <a:solidFill>
              <a:srgbClr val="D6CFC4">
                <a:alpha val="100000"/>
              </a:srgbClr>
            </a:solidFill>
            <a:prstDash val="solid"/>
            <a:headEnd type="none"/>
            <a:tailEnd type="none"/>
          </a:ln>
        </p:spPr>
      </p:sp>
      <p:sp>
        <p:nvSpPr>
          <p:cNvPr id="27" name="TextBox 27"/>
          <p:cNvSpPr txBox="1"/>
          <p:nvPr/>
        </p:nvSpPr>
        <p:spPr>
          <a:xfrm>
            <a:off x="8344939" y="5976045"/>
            <a:ext cx="3167758"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B5302A">
                    <a:alpha val="100000"/>
                  </a:srgbClr>
                </a:solidFill>
                <a:latin typeface="FZHei-B01"/>
                <a:ea typeface="FZHei-B01"/>
                <a:cs typeface="FZHei-B01"/>
              </a:rPr>
              <a:t>岩体稳定性监测</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E0E0E0">
              <a:alpha val="100000"/>
            </a:srgbClr>
          </a:solidFill>
          <a:ln>
            <a:headEnd type="none"/>
            <a:tailEnd type="none"/>
          </a:ln>
        </p:spPr>
      </p:sp>
      <p:pic>
        <p:nvPicPr>
          <p:cNvPr id="3" name="Picture 3"/>
          <p:cNvPicPr>
            <a:picLocks noChangeAspect="1"/>
          </p:cNvPicPr>
          <p:nvPr/>
        </p:nvPicPr>
        <p:blipFill>
          <a:blip r:embed="rId3">
            <a:alphaModFix/>
          </a:blip>
          <a:srcRect/>
          <a:stretch>
            <a:fillRect/>
          </a:stretch>
        </p:blipFill>
        <p:spPr>
          <a:xfrm>
            <a:off x="0" y="0"/>
            <a:ext cx="12188952" cy="6858000"/>
          </a:xfrm>
          <a:prstGeom prst="rect">
            <a:avLst/>
          </a:prstGeom>
          <a:ln>
            <a:headEnd type="none"/>
            <a:tailEnd type="none"/>
          </a:ln>
        </p:spPr>
      </p:pic>
      <p:sp>
        <p:nvSpPr>
          <p:cNvPr id="4" name="AutoShape 4"/>
          <p:cNvSpPr/>
          <p:nvPr/>
        </p:nvSpPr>
        <p:spPr>
          <a:xfrm>
            <a:off x="0" y="0"/>
            <a:ext cx="12188952" cy="6858000"/>
          </a:xfrm>
          <a:prstGeom prst="rect">
            <a:avLst/>
          </a:prstGeom>
          <a:solidFill>
            <a:srgbClr val="0A0A0B">
              <a:alpha val="23921"/>
            </a:srgbClr>
          </a:solidFill>
          <a:ln>
            <a:headEnd type="none"/>
            <a:tailEnd type="none"/>
          </a:ln>
        </p:spPr>
      </p:sp>
      <p:sp>
        <p:nvSpPr>
          <p:cNvPr id="5" name="TextBox 5"/>
          <p:cNvSpPr txBox="1"/>
          <p:nvPr/>
        </p:nvSpPr>
        <p:spPr>
          <a:xfrm>
            <a:off x="5619684" y="2458938"/>
            <a:ext cx="6569268"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F9F4EE">
                    <a:alpha val="70196"/>
                  </a:srgbClr>
                </a:solidFill>
                <a:latin typeface="FZHei-B01"/>
                <a:ea typeface="FZHei-B01"/>
                <a:cs typeface="FZHei-B01"/>
              </a:rPr>
              <a:t>CHAPTER 02</a:t>
            </a:r>
            <a:endParaRPr lang="en-US" sz="1100"/>
          </a:p>
        </p:txBody>
      </p:sp>
      <p:sp>
        <p:nvSpPr>
          <p:cNvPr id="6" name="TextBox 6"/>
          <p:cNvSpPr txBox="1"/>
          <p:nvPr/>
        </p:nvSpPr>
        <p:spPr>
          <a:xfrm>
            <a:off x="1124041" y="2892326"/>
            <a:ext cx="9940870" cy="754261"/>
          </a:xfrm>
          <a:prstGeom prst="rect">
            <a:avLst/>
          </a:prstGeom>
          <a:ln>
            <a:headEnd type="none"/>
            <a:tailEnd type="none"/>
          </a:ln>
        </p:spPr>
        <p:txBody>
          <a:bodyPr vert="horz" wrap="none" lIns="0" tIns="0" rIns="0" bIns="0" rtlCol="0" anchor="t" anchorCtr="1"/>
          <a:lstStyle/>
          <a:p>
            <a:pPr algn="ctr">
              <a:defRPr/>
            </a:pPr>
            <a:r>
              <a:rPr lang="en-US" sz="5400" b="1" i="0" strike="noStrike">
                <a:ln/>
                <a:solidFill>
                  <a:srgbClr val="F9F4EE">
                    <a:alpha val="100000"/>
                  </a:srgbClr>
                </a:solidFill>
                <a:latin typeface="FZHei-B01"/>
                <a:ea typeface="FZHei-B01"/>
                <a:cs typeface="FZHei-B01"/>
              </a:rPr>
              <a:t>防治区划与重点防范对象</a:t>
            </a:r>
            <a:endParaRPr lang="en-US" sz="1100"/>
          </a:p>
        </p:txBody>
      </p:sp>
      <p:sp>
        <p:nvSpPr>
          <p:cNvPr id="7" name="AutoShape 7"/>
          <p:cNvSpPr/>
          <p:nvPr/>
        </p:nvSpPr>
        <p:spPr>
          <a:xfrm>
            <a:off x="5865933" y="3875187"/>
            <a:ext cx="457086" cy="9525"/>
          </a:xfrm>
          <a:prstGeom prst="rect">
            <a:avLst/>
          </a:prstGeom>
          <a:solidFill>
            <a:srgbClr val="B5302A">
              <a:alpha val="100000"/>
            </a:srgbClr>
          </a:solidFill>
          <a:ln>
            <a:headEnd type="none"/>
            <a:tailEnd type="none"/>
          </a:ln>
        </p:spPr>
      </p:sp>
      <p:sp>
        <p:nvSpPr>
          <p:cNvPr id="8" name="TextBox 8"/>
          <p:cNvSpPr txBox="1"/>
          <p:nvPr/>
        </p:nvSpPr>
        <p:spPr>
          <a:xfrm>
            <a:off x="2047363" y="4113312"/>
            <a:ext cx="8094226" cy="304800"/>
          </a:xfrm>
          <a:prstGeom prst="rect">
            <a:avLst/>
          </a:prstGeom>
          <a:ln>
            <a:headEnd type="none"/>
            <a:tailEnd type="none"/>
          </a:ln>
        </p:spPr>
        <p:txBody>
          <a:bodyPr vert="horz" wrap="none" lIns="0" tIns="0" rIns="0" bIns="0" rtlCol="0" anchor="ctr" anchorCtr="1"/>
          <a:lstStyle/>
          <a:p>
            <a:pPr algn="ctr">
              <a:defRPr/>
            </a:pPr>
            <a:r>
              <a:rPr lang="en-US" sz="1500" b="0" i="0" strike="noStrike">
                <a:ln/>
                <a:solidFill>
                  <a:srgbClr val="F9F4EE">
                    <a:alpha val="85098"/>
                  </a:srgbClr>
                </a:solidFill>
                <a:latin typeface="FZFangSong-Z02"/>
                <a:ea typeface="FZFangSong-Z02"/>
                <a:cs typeface="FZFangSong-Z02"/>
              </a:rPr>
              <a:t>依据普查成果科学分区，锁定汛期关键防治目标</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E0E0E0">
              <a:alpha val="100000"/>
            </a:srgbClr>
          </a:solidFill>
          <a:ln>
            <a:headEnd type="none"/>
            <a:tailEnd type="none"/>
          </a:ln>
        </p:spPr>
      </p:sp>
      <p:sp>
        <p:nvSpPr>
          <p:cNvPr id="3" name="AutoShape 3"/>
          <p:cNvSpPr/>
          <p:nvPr/>
        </p:nvSpPr>
        <p:spPr>
          <a:xfrm>
            <a:off x="0" y="0"/>
            <a:ext cx="12188952" cy="6858000"/>
          </a:xfrm>
          <a:prstGeom prst="rect">
            <a:avLst/>
          </a:prstGeom>
          <a:solidFill>
            <a:srgbClr val="F9F4EE">
              <a:alpha val="100000"/>
            </a:srgbClr>
          </a:solidFill>
          <a:ln>
            <a:headEnd type="none"/>
            <a:tailEnd type="none"/>
          </a:ln>
        </p:spPr>
      </p:sp>
      <p:sp>
        <p:nvSpPr>
          <p:cNvPr id="4" name="TextBox 4"/>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绥棱县地质灾害防治</a:t>
            </a:r>
            <a:endParaRPr lang="en-US" sz="1100"/>
          </a:p>
        </p:txBody>
      </p:sp>
      <p:sp>
        <p:nvSpPr>
          <p:cNvPr id="5" name="TextBox 5"/>
          <p:cNvSpPr txBox="1"/>
          <p:nvPr/>
        </p:nvSpPr>
        <p:spPr>
          <a:xfrm>
            <a:off x="457086" y="76200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ln/>
                <a:solidFill>
                  <a:srgbClr val="1C0A0A">
                    <a:alpha val="100000"/>
                  </a:srgbClr>
                </a:solidFill>
                <a:latin typeface="FZHei-B01"/>
                <a:ea typeface="FZHei-B01"/>
                <a:cs typeface="FZHei-B01"/>
              </a:rPr>
              <a:t>防治区划两级体系</a:t>
            </a:r>
            <a:endParaRPr lang="en-US" sz="1100"/>
          </a:p>
        </p:txBody>
      </p:sp>
      <p:sp>
        <p:nvSpPr>
          <p:cNvPr id="6" name="AutoShape 6"/>
          <p:cNvSpPr/>
          <p:nvPr/>
        </p:nvSpPr>
        <p:spPr>
          <a:xfrm>
            <a:off x="457086" y="1333500"/>
            <a:ext cx="9522" cy="590550"/>
          </a:xfrm>
          <a:prstGeom prst="line">
            <a:avLst/>
          </a:prstGeom>
          <a:ln w="9525">
            <a:solidFill>
              <a:srgbClr val="B5302A">
                <a:alpha val="78039"/>
              </a:srgbClr>
            </a:solidFill>
            <a:prstDash val="solid"/>
            <a:headEnd type="none"/>
            <a:tailEnd type="none"/>
          </a:ln>
        </p:spPr>
      </p:sp>
      <p:sp>
        <p:nvSpPr>
          <p:cNvPr id="7" name="TextBox 7"/>
          <p:cNvSpPr txBox="1"/>
          <p:nvPr/>
        </p:nvSpPr>
        <p:spPr>
          <a:xfrm>
            <a:off x="580880" y="1371600"/>
            <a:ext cx="11608072" cy="504825"/>
          </a:xfrm>
          <a:prstGeom prst="rect">
            <a:avLst/>
          </a:prstGeom>
          <a:ln>
            <a:headEnd type="none"/>
            <a:tailEnd type="none"/>
          </a:ln>
        </p:spPr>
        <p:txBody>
          <a:bodyPr vert="horz" wrap="square" lIns="0" tIns="0" rIns="0" bIns="0" rtlCol="0" anchor="t" anchorCtr="0"/>
          <a:lstStyle/>
          <a:p>
            <a:pPr algn="l">
              <a:defRPr/>
            </a:pPr>
            <a:r>
              <a:rPr lang="en-US" sz="1500" b="0" i="1" strike="noStrike">
                <a:ln/>
                <a:solidFill>
                  <a:srgbClr val="1C0A0A">
                    <a:alpha val="78039"/>
                  </a:srgbClr>
                </a:solidFill>
                <a:latin typeface="FZFangSong-Z02"/>
                <a:ea typeface="FZFangSong-Z02"/>
                <a:cs typeface="FZFangSong-Z02"/>
              </a:rPr>
              <a:t>全县防治区划为两级体系：重点及次重点防治区虽仅占0.5%面积但集中了全部崩塌隐患点，需综合治理；一般防治区覆盖99.5%区</a:t>
            </a:r>
            <a:endParaRPr lang="en-US" sz="1100"/>
          </a:p>
          <a:p>
            <a:pPr algn="l"/>
            <a:r>
              <a:rPr sz="1500" b="0" i="1" strike="noStrike">
                <a:ln/>
                <a:solidFill>
                  <a:srgbClr val="1C0A0A">
                    <a:alpha val="78039"/>
                  </a:srgbClr>
                </a:solidFill>
                <a:latin typeface="FZFangSong-Z02"/>
                <a:ea typeface="FZFangSong-Z02"/>
                <a:cs typeface="FZFangSong-Z02"/>
              </a:rPr>
              <a:t>域，以群测群防为基本手段。</a:t>
            </a:r>
            <a:endParaRPr/>
          </a:p>
        </p:txBody>
      </p:sp>
      <p:sp>
        <p:nvSpPr>
          <p:cNvPr id="8" name="AutoShape 8"/>
          <p:cNvSpPr/>
          <p:nvPr/>
        </p:nvSpPr>
        <p:spPr>
          <a:xfrm>
            <a:off x="457086" y="2114550"/>
            <a:ext cx="5504073" cy="4286250"/>
          </a:xfrm>
          <a:prstGeom prst="rect">
            <a:avLst/>
          </a:prstGeom>
          <a:solidFill>
            <a:srgbClr val="F0E9E0">
              <a:alpha val="100000"/>
            </a:srgbClr>
          </a:solidFill>
          <a:ln w="9525">
            <a:solidFill>
              <a:srgbClr val="D8CFC3">
                <a:alpha val="100000"/>
              </a:srgbClr>
            </a:solidFill>
            <a:prstDash val="solid"/>
            <a:headEnd type="none"/>
            <a:tailEnd type="none"/>
          </a:ln>
        </p:spPr>
      </p:sp>
      <p:sp>
        <p:nvSpPr>
          <p:cNvPr id="9" name="AutoShape 9"/>
          <p:cNvSpPr/>
          <p:nvPr/>
        </p:nvSpPr>
        <p:spPr>
          <a:xfrm>
            <a:off x="457086" y="2114550"/>
            <a:ext cx="5504073" cy="9525"/>
          </a:xfrm>
          <a:prstGeom prst="line">
            <a:avLst/>
          </a:prstGeom>
          <a:ln w="28575">
            <a:solidFill>
              <a:srgbClr val="B5302A">
                <a:alpha val="100000"/>
              </a:srgbClr>
            </a:solidFill>
            <a:prstDash val="solid"/>
            <a:headEnd type="none"/>
            <a:tailEnd type="none"/>
          </a:ln>
        </p:spPr>
      </p:sp>
      <p:sp>
        <p:nvSpPr>
          <p:cNvPr id="10" name="AutoShape 10"/>
          <p:cNvSpPr/>
          <p:nvPr/>
        </p:nvSpPr>
        <p:spPr>
          <a:xfrm>
            <a:off x="657061" y="2720280"/>
            <a:ext cx="5104124" cy="9525"/>
          </a:xfrm>
          <a:prstGeom prst="line">
            <a:avLst/>
          </a:prstGeom>
          <a:ln w="9525">
            <a:solidFill>
              <a:srgbClr val="D8CFC3">
                <a:alpha val="100000"/>
              </a:srgbClr>
            </a:solidFill>
            <a:prstDash val="solid"/>
            <a:headEnd type="none"/>
            <a:tailEnd type="none"/>
          </a:ln>
        </p:spPr>
      </p:sp>
      <p:sp>
        <p:nvSpPr>
          <p:cNvPr id="11" name="AutoShape 11"/>
          <p:cNvSpPr/>
          <p:nvPr/>
        </p:nvSpPr>
        <p:spPr>
          <a:xfrm>
            <a:off x="635932" y="2374553"/>
            <a:ext cx="190452" cy="190500"/>
          </a:xfrm>
          <a:custGeom>
            <a:avLst/>
            <a:gdLst/>
            <a:ahLst/>
            <a:cxnLst/>
            <a:rect l="l" t="t" r="r" b="b"/>
            <a:pathLst>
              <a:path w="9998" h="10000">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B5302A">
              <a:alpha val="100000"/>
            </a:srgbClr>
          </a:solidFill>
          <a:ln>
            <a:headEnd type="none"/>
            <a:tailEnd type="none"/>
          </a:ln>
        </p:spPr>
      </p:sp>
      <p:sp>
        <p:nvSpPr>
          <p:cNvPr id="12" name="TextBox 12"/>
          <p:cNvSpPr txBox="1"/>
          <p:nvPr/>
        </p:nvSpPr>
        <p:spPr>
          <a:xfrm>
            <a:off x="900482" y="2343150"/>
            <a:ext cx="1942614" cy="238125"/>
          </a:xfrm>
          <a:prstGeom prst="rect">
            <a:avLst/>
          </a:prstGeom>
          <a:ln>
            <a:headEnd type="none"/>
            <a:tailEnd type="none"/>
          </a:ln>
        </p:spPr>
        <p:txBody>
          <a:bodyPr vert="horz" wrap="none" lIns="0" tIns="0" rIns="0" bIns="0" rtlCol="0" anchor="t" anchorCtr="0"/>
          <a:lstStyle/>
          <a:p>
            <a:pPr algn="l">
              <a:defRPr/>
            </a:pPr>
            <a:r>
              <a:rPr lang="en-US" sz="1600" b="1" i="0" strike="noStrike">
                <a:ln/>
                <a:solidFill>
                  <a:srgbClr val="1C0A0A">
                    <a:alpha val="100000"/>
                  </a:srgbClr>
                </a:solidFill>
                <a:latin typeface="FZHei-B01"/>
                <a:ea typeface="FZHei-B01"/>
                <a:cs typeface="FZHei-B01"/>
              </a:rPr>
              <a:t>重点及次重点防治区</a:t>
            </a:r>
            <a:endParaRPr lang="en-US" sz="1100"/>
          </a:p>
        </p:txBody>
      </p:sp>
      <p:sp>
        <p:nvSpPr>
          <p:cNvPr id="13" name="TextBox 13"/>
          <p:cNvSpPr txBox="1"/>
          <p:nvPr/>
        </p:nvSpPr>
        <p:spPr>
          <a:xfrm>
            <a:off x="657061" y="2844105"/>
            <a:ext cx="770736" cy="342900"/>
          </a:xfrm>
          <a:prstGeom prst="rect">
            <a:avLst/>
          </a:prstGeom>
          <a:ln>
            <a:headEnd type="none"/>
            <a:tailEnd type="none"/>
          </a:ln>
        </p:spPr>
        <p:txBody>
          <a:bodyPr vert="horz" wrap="none" lIns="0" tIns="0" rIns="0" bIns="0" rtlCol="0" anchor="t" anchorCtr="0"/>
          <a:lstStyle/>
          <a:p>
            <a:pPr algn="l">
              <a:defRPr/>
            </a:pPr>
            <a:r>
              <a:rPr lang="en-US" sz="2400" b="1" i="0" strike="noStrike">
                <a:ln/>
                <a:solidFill>
                  <a:srgbClr val="B5302A">
                    <a:alpha val="100000"/>
                  </a:srgbClr>
                </a:solidFill>
                <a:latin typeface="FZHei-B01"/>
                <a:ea typeface="FZHei-B01"/>
                <a:cs typeface="FZHei-B01"/>
              </a:rPr>
              <a:t>0.5%</a:t>
            </a:r>
            <a:endParaRPr lang="en-US" sz="1100"/>
          </a:p>
        </p:txBody>
      </p:sp>
      <p:sp>
        <p:nvSpPr>
          <p:cNvPr id="14" name="TextBox 14"/>
          <p:cNvSpPr txBox="1"/>
          <p:nvPr/>
        </p:nvSpPr>
        <p:spPr>
          <a:xfrm>
            <a:off x="1427798" y="3015555"/>
            <a:ext cx="837990" cy="142875"/>
          </a:xfrm>
          <a:prstGeom prst="rect">
            <a:avLst/>
          </a:prstGeom>
          <a:ln>
            <a:headEnd type="none"/>
            <a:tailEnd type="none"/>
          </a:ln>
        </p:spPr>
        <p:txBody>
          <a:bodyPr vert="horz" wrap="none" lIns="0" tIns="0" rIns="0" bIns="0" rtlCol="0" anchor="t" anchorCtr="0"/>
          <a:lstStyle/>
          <a:p>
            <a:pPr algn="l">
              <a:defRPr/>
            </a:pPr>
            <a:r>
              <a:rPr lang="en-US" sz="1000" b="0" i="0" strike="noStrike">
                <a:ln/>
                <a:solidFill>
                  <a:srgbClr val="1C0A0A">
                    <a:alpha val="60000"/>
                  </a:srgbClr>
                </a:solidFill>
                <a:latin typeface="FZFangSong-Z02"/>
                <a:ea typeface="FZFangSong-Z02"/>
                <a:cs typeface="FZFangSong-Z02"/>
              </a:rPr>
              <a:t>县域面积占比</a:t>
            </a:r>
            <a:endParaRPr lang="en-US" sz="1100"/>
          </a:p>
        </p:txBody>
      </p:sp>
      <p:sp>
        <p:nvSpPr>
          <p:cNvPr id="15" name="AutoShape 15"/>
          <p:cNvSpPr/>
          <p:nvPr/>
        </p:nvSpPr>
        <p:spPr>
          <a:xfrm>
            <a:off x="657061" y="3316486"/>
            <a:ext cx="9522" cy="426541"/>
          </a:xfrm>
          <a:prstGeom prst="line">
            <a:avLst/>
          </a:prstGeom>
          <a:ln w="19050">
            <a:solidFill>
              <a:srgbClr val="B5302A">
                <a:alpha val="100000"/>
              </a:srgbClr>
            </a:solidFill>
            <a:prstDash val="solid"/>
            <a:headEnd type="none"/>
            <a:tailEnd type="none"/>
          </a:ln>
        </p:spPr>
      </p:sp>
      <p:sp>
        <p:nvSpPr>
          <p:cNvPr id="16" name="TextBox 16"/>
          <p:cNvSpPr txBox="1"/>
          <p:nvPr/>
        </p:nvSpPr>
        <p:spPr>
          <a:xfrm>
            <a:off x="790377" y="3345061"/>
            <a:ext cx="5170782" cy="356146"/>
          </a:xfrm>
          <a:prstGeom prst="rect">
            <a:avLst/>
          </a:prstGeom>
          <a:ln>
            <a:headEnd type="none"/>
            <a:tailEnd type="none"/>
          </a:ln>
        </p:spPr>
        <p:txBody>
          <a:bodyPr vert="horz" wrap="square" lIns="0" tIns="0" rIns="0" bIns="0" rtlCol="0" anchor="t" anchorCtr="0"/>
          <a:lstStyle/>
          <a:p>
            <a:pPr algn="l">
              <a:defRPr/>
            </a:pPr>
            <a:r>
              <a:rPr lang="en-US" sz="1400" b="0" i="0" strike="noStrike" dirty="0">
                <a:ln/>
                <a:solidFill>
                  <a:srgbClr val="1C0A0A">
                    <a:alpha val="85098"/>
                  </a:srgbClr>
                </a:solidFill>
                <a:latin typeface="FZFangSong-Z02"/>
                <a:ea typeface="FZFangSong-Z02"/>
                <a:cs typeface="FZFangSong-Z02"/>
              </a:rPr>
              <a:t>面积约21.32km²，占县域面积0.50%，发育崩塌地质灾害隐患点2处，是全县防治工作</a:t>
            </a:r>
            <a:r>
              <a:rPr sz="1400" b="0" i="0" strike="noStrike" dirty="0">
                <a:ln/>
                <a:solidFill>
                  <a:srgbClr val="1C0A0A">
                    <a:alpha val="85098"/>
                  </a:srgbClr>
                </a:solidFill>
                <a:latin typeface="FZFangSong-Z02"/>
                <a:ea typeface="FZFangSong-Z02"/>
                <a:cs typeface="FZFangSong-Z02"/>
              </a:rPr>
              <a:t>的核心区域</a:t>
            </a:r>
            <a:endParaRPr sz="1400" dirty="0"/>
          </a:p>
        </p:txBody>
      </p:sp>
      <p:sp>
        <p:nvSpPr>
          <p:cNvPr id="17" name="AutoShape 17"/>
          <p:cNvSpPr/>
          <p:nvPr/>
        </p:nvSpPr>
        <p:spPr>
          <a:xfrm>
            <a:off x="657061" y="3857328"/>
            <a:ext cx="9522" cy="426541"/>
          </a:xfrm>
          <a:prstGeom prst="line">
            <a:avLst/>
          </a:prstGeom>
          <a:ln w="19050">
            <a:solidFill>
              <a:srgbClr val="B5302A">
                <a:alpha val="100000"/>
              </a:srgbClr>
            </a:solidFill>
            <a:prstDash val="solid"/>
            <a:headEnd type="none"/>
            <a:tailEnd type="none"/>
          </a:ln>
        </p:spPr>
      </p:sp>
      <p:sp>
        <p:nvSpPr>
          <p:cNvPr id="18" name="TextBox 18"/>
          <p:cNvSpPr txBox="1"/>
          <p:nvPr/>
        </p:nvSpPr>
        <p:spPr>
          <a:xfrm>
            <a:off x="790377" y="3885903"/>
            <a:ext cx="5170782" cy="35614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5098"/>
                  </a:srgbClr>
                </a:solidFill>
                <a:latin typeface="FZFangSong-Z02"/>
                <a:ea typeface="FZFangSong-Z02"/>
                <a:cs typeface="FZFangSong-Z02"/>
              </a:rPr>
              <a:t>重点防治区采取"工程治理+防护措施+群测群防+警示标示+风险巡查"五位一体综合防</a:t>
            </a:r>
            <a:r>
              <a:rPr sz="1400" b="0" i="0" strike="noStrike" dirty="0" err="1">
                <a:ln/>
                <a:solidFill>
                  <a:srgbClr val="1C0A0A">
                    <a:alpha val="85098"/>
                  </a:srgbClr>
                </a:solidFill>
                <a:latin typeface="FZFangSong-Z02"/>
                <a:ea typeface="FZFangSong-Z02"/>
                <a:cs typeface="FZFangSong-Z02"/>
              </a:rPr>
              <a:t>治策略</a:t>
            </a:r>
            <a:endParaRPr sz="1400" dirty="0"/>
          </a:p>
        </p:txBody>
      </p:sp>
      <p:sp>
        <p:nvSpPr>
          <p:cNvPr id="19" name="AutoShape 19"/>
          <p:cNvSpPr/>
          <p:nvPr/>
        </p:nvSpPr>
        <p:spPr>
          <a:xfrm>
            <a:off x="657061" y="4398169"/>
            <a:ext cx="9522" cy="213271"/>
          </a:xfrm>
          <a:prstGeom prst="line">
            <a:avLst/>
          </a:prstGeom>
          <a:ln w="19050">
            <a:solidFill>
              <a:srgbClr val="B5302A">
                <a:alpha val="100000"/>
              </a:srgbClr>
            </a:solidFill>
            <a:prstDash val="solid"/>
            <a:headEnd type="none"/>
            <a:tailEnd type="none"/>
          </a:ln>
        </p:spPr>
      </p:sp>
      <p:sp>
        <p:nvSpPr>
          <p:cNvPr id="20" name="TextBox 20"/>
          <p:cNvSpPr txBox="1"/>
          <p:nvPr/>
        </p:nvSpPr>
        <p:spPr>
          <a:xfrm>
            <a:off x="790377" y="4426744"/>
            <a:ext cx="5170782" cy="142875"/>
          </a:xfrm>
          <a:prstGeom prst="rect">
            <a:avLst/>
          </a:prstGeom>
          <a:ln>
            <a:headEnd type="none"/>
            <a:tailEnd type="none"/>
          </a:ln>
        </p:spPr>
        <p:txBody>
          <a:bodyPr vert="horz" wrap="none" lIns="0" tIns="0" rIns="0" bIns="0" rtlCol="0" anchor="t" anchorCtr="0"/>
          <a:lstStyle/>
          <a:p>
            <a:pPr algn="l">
              <a:defRPr/>
            </a:pPr>
            <a:r>
              <a:rPr lang="en-US" sz="1400" b="0" i="0" strike="noStrike" dirty="0" err="1">
                <a:ln/>
                <a:solidFill>
                  <a:srgbClr val="1C0A0A">
                    <a:alpha val="85098"/>
                  </a:srgbClr>
                </a:solidFill>
                <a:latin typeface="FZFangSong-Z02"/>
                <a:ea typeface="FZFangSong-Z02"/>
                <a:cs typeface="FZFangSong-Z02"/>
              </a:rPr>
              <a:t>次重点防治区无崩塌隐患点，以群测群防和风险巡查为主要手段</a:t>
            </a:r>
            <a:r>
              <a:rPr lang="en-US" sz="1400" b="0" i="0" strike="noStrike" dirty="0">
                <a:ln/>
                <a:solidFill>
                  <a:srgbClr val="1C0A0A">
                    <a:alpha val="85098"/>
                  </a:srgbClr>
                </a:solidFill>
                <a:latin typeface="FZFangSong-Z02"/>
                <a:ea typeface="FZFangSong-Z02"/>
                <a:cs typeface="FZFangSong-Z02"/>
              </a:rPr>
              <a:t>，</a:t>
            </a:r>
          </a:p>
          <a:p>
            <a:pPr algn="l">
              <a:defRPr/>
            </a:pPr>
            <a:r>
              <a:rPr lang="en-US" sz="1400" b="0" i="0" strike="noStrike" dirty="0" err="1">
                <a:ln/>
                <a:solidFill>
                  <a:srgbClr val="1C0A0A">
                    <a:alpha val="85098"/>
                  </a:srgbClr>
                </a:solidFill>
                <a:latin typeface="FZFangSong-Z02"/>
                <a:ea typeface="FZFangSong-Z02"/>
                <a:cs typeface="FZFangSong-Z02"/>
              </a:rPr>
              <a:t>保持常态化监测</a:t>
            </a:r>
            <a:endParaRPr lang="en-US" sz="1400" dirty="0"/>
          </a:p>
        </p:txBody>
      </p:sp>
      <p:sp>
        <p:nvSpPr>
          <p:cNvPr id="21" name="AutoShape 21"/>
          <p:cNvSpPr/>
          <p:nvPr/>
        </p:nvSpPr>
        <p:spPr>
          <a:xfrm>
            <a:off x="6227793" y="2114550"/>
            <a:ext cx="5504073" cy="4286250"/>
          </a:xfrm>
          <a:prstGeom prst="rect">
            <a:avLst/>
          </a:prstGeom>
          <a:solidFill>
            <a:srgbClr val="F0E9E0">
              <a:alpha val="100000"/>
            </a:srgbClr>
          </a:solidFill>
          <a:ln w="9525">
            <a:solidFill>
              <a:srgbClr val="D8CFC3">
                <a:alpha val="100000"/>
              </a:srgbClr>
            </a:solidFill>
            <a:prstDash val="solid"/>
            <a:headEnd type="none"/>
            <a:tailEnd type="none"/>
          </a:ln>
        </p:spPr>
      </p:sp>
      <p:sp>
        <p:nvSpPr>
          <p:cNvPr id="22" name="AutoShape 22"/>
          <p:cNvSpPr/>
          <p:nvPr/>
        </p:nvSpPr>
        <p:spPr>
          <a:xfrm>
            <a:off x="6227793" y="2114550"/>
            <a:ext cx="5504073" cy="9525"/>
          </a:xfrm>
          <a:prstGeom prst="line">
            <a:avLst/>
          </a:prstGeom>
          <a:ln w="28575">
            <a:solidFill>
              <a:srgbClr val="D8CFC3">
                <a:alpha val="100000"/>
              </a:srgbClr>
            </a:solidFill>
            <a:prstDash val="solid"/>
            <a:headEnd type="none"/>
            <a:tailEnd type="none"/>
          </a:ln>
        </p:spPr>
      </p:sp>
      <p:sp>
        <p:nvSpPr>
          <p:cNvPr id="23" name="AutoShape 23"/>
          <p:cNvSpPr/>
          <p:nvPr/>
        </p:nvSpPr>
        <p:spPr>
          <a:xfrm>
            <a:off x="6427767" y="2720280"/>
            <a:ext cx="5104124" cy="9525"/>
          </a:xfrm>
          <a:prstGeom prst="line">
            <a:avLst/>
          </a:prstGeom>
          <a:ln w="9525">
            <a:solidFill>
              <a:srgbClr val="D8CFC3">
                <a:alpha val="100000"/>
              </a:srgbClr>
            </a:solidFill>
            <a:prstDash val="solid"/>
            <a:headEnd type="none"/>
            <a:tailEnd type="none"/>
          </a:ln>
        </p:spPr>
      </p:sp>
      <p:sp>
        <p:nvSpPr>
          <p:cNvPr id="24" name="AutoShape 24"/>
          <p:cNvSpPr/>
          <p:nvPr/>
        </p:nvSpPr>
        <p:spPr>
          <a:xfrm>
            <a:off x="6356347" y="2374553"/>
            <a:ext cx="190452" cy="190500"/>
          </a:xfrm>
          <a:custGeom>
            <a:avLst/>
            <a:gdLst/>
            <a:ahLst/>
            <a:cxnLst/>
            <a:rect l="l" t="t" r="r" b="b"/>
            <a:pathLst>
              <a:path w="9998" h="10000">
                <a:moveTo>
                  <a:pt x="2160" y="6371"/>
                </a:moveTo>
                <a:lnTo>
                  <a:pt x="4999" y="8685"/>
                </a:lnTo>
                <a:lnTo>
                  <a:pt x="7838" y="6371"/>
                </a:lnTo>
                <a:cubicBezTo>
                  <a:pt x="8358" y="5954"/>
                  <a:pt x="8711" y="5463"/>
                  <a:pt x="8895" y="4897"/>
                </a:cubicBezTo>
                <a:cubicBezTo>
                  <a:pt x="9071" y="4343"/>
                  <a:pt x="9071" y="3790"/>
                  <a:pt x="8895" y="3237"/>
                </a:cubicBezTo>
                <a:cubicBezTo>
                  <a:pt x="8711" y="2671"/>
                  <a:pt x="8360" y="2178"/>
                  <a:pt x="7843" y="1758"/>
                </a:cubicBezTo>
                <a:cubicBezTo>
                  <a:pt x="7326" y="1338"/>
                  <a:pt x="6719" y="1054"/>
                  <a:pt x="6022" y="905"/>
                </a:cubicBezTo>
                <a:cubicBezTo>
                  <a:pt x="5340" y="761"/>
                  <a:pt x="4658" y="761"/>
                  <a:pt x="3976" y="905"/>
                </a:cubicBezTo>
                <a:cubicBezTo>
                  <a:pt x="3278" y="1054"/>
                  <a:pt x="2671" y="1338"/>
                  <a:pt x="2155" y="1758"/>
                </a:cubicBezTo>
                <a:cubicBezTo>
                  <a:pt x="1637" y="2178"/>
                  <a:pt x="1287" y="2671"/>
                  <a:pt x="1103" y="3237"/>
                </a:cubicBezTo>
                <a:cubicBezTo>
                  <a:pt x="927" y="3790"/>
                  <a:pt x="927" y="4343"/>
                  <a:pt x="1103" y="4897"/>
                </a:cubicBezTo>
                <a:cubicBezTo>
                  <a:pt x="1287" y="5463"/>
                  <a:pt x="1639" y="5954"/>
                  <a:pt x="2160" y="6371"/>
                </a:cubicBezTo>
                <a:moveTo>
                  <a:pt x="8653" y="7034"/>
                </a:moveTo>
                <a:lnTo>
                  <a:pt x="4999" y="10000"/>
                </a:lnTo>
                <a:lnTo>
                  <a:pt x="1345" y="7034"/>
                </a:lnTo>
                <a:cubicBezTo>
                  <a:pt x="678" y="6498"/>
                  <a:pt x="230" y="5864"/>
                  <a:pt x="0" y="5131"/>
                </a:cubicBezTo>
                <a:cubicBezTo>
                  <a:pt x="-230" y="4421"/>
                  <a:pt x="-230" y="3712"/>
                  <a:pt x="0" y="3004"/>
                </a:cubicBezTo>
                <a:cubicBezTo>
                  <a:pt x="230" y="2270"/>
                  <a:pt x="676" y="1634"/>
                  <a:pt x="1339" y="1096"/>
                </a:cubicBezTo>
                <a:cubicBezTo>
                  <a:pt x="2001" y="558"/>
                  <a:pt x="2785" y="192"/>
                  <a:pt x="3689" y="0"/>
                </a:cubicBezTo>
                <a:cubicBezTo>
                  <a:pt x="4562" y="-180"/>
                  <a:pt x="5435" y="-180"/>
                  <a:pt x="6309" y="0"/>
                </a:cubicBezTo>
                <a:cubicBezTo>
                  <a:pt x="7213" y="192"/>
                  <a:pt x="7996" y="558"/>
                  <a:pt x="8659" y="1096"/>
                </a:cubicBezTo>
                <a:cubicBezTo>
                  <a:pt x="9321" y="1634"/>
                  <a:pt x="9768" y="2270"/>
                  <a:pt x="9998" y="3004"/>
                </a:cubicBezTo>
                <a:cubicBezTo>
                  <a:pt x="10228" y="3712"/>
                  <a:pt x="10228" y="4421"/>
                  <a:pt x="9998" y="5131"/>
                </a:cubicBezTo>
                <a:cubicBezTo>
                  <a:pt x="9768" y="5864"/>
                  <a:pt x="9319" y="6498"/>
                  <a:pt x="8653" y="7034"/>
                </a:cubicBezTo>
                <a:moveTo>
                  <a:pt x="4999" y="5000"/>
                </a:moveTo>
                <a:cubicBezTo>
                  <a:pt x="5205" y="5000"/>
                  <a:pt x="5397" y="4958"/>
                  <a:pt x="5574" y="4874"/>
                </a:cubicBezTo>
                <a:cubicBezTo>
                  <a:pt x="5750" y="4790"/>
                  <a:pt x="5889" y="4676"/>
                  <a:pt x="5993" y="4534"/>
                </a:cubicBezTo>
                <a:cubicBezTo>
                  <a:pt x="6096" y="4390"/>
                  <a:pt x="6148" y="4235"/>
                  <a:pt x="6148" y="4067"/>
                </a:cubicBezTo>
                <a:cubicBezTo>
                  <a:pt x="6148" y="3899"/>
                  <a:pt x="6096" y="3743"/>
                  <a:pt x="5993" y="3601"/>
                </a:cubicBezTo>
                <a:cubicBezTo>
                  <a:pt x="5889" y="3457"/>
                  <a:pt x="5750" y="3344"/>
                  <a:pt x="5574" y="3260"/>
                </a:cubicBezTo>
                <a:cubicBezTo>
                  <a:pt x="5397" y="3176"/>
                  <a:pt x="5205" y="3134"/>
                  <a:pt x="4999" y="3134"/>
                </a:cubicBezTo>
                <a:cubicBezTo>
                  <a:pt x="4792" y="3134"/>
                  <a:pt x="4600" y="3176"/>
                  <a:pt x="4424" y="3260"/>
                </a:cubicBezTo>
                <a:cubicBezTo>
                  <a:pt x="4248" y="3344"/>
                  <a:pt x="4108" y="3457"/>
                  <a:pt x="4005" y="3601"/>
                </a:cubicBezTo>
                <a:cubicBezTo>
                  <a:pt x="3901" y="3743"/>
                  <a:pt x="3850" y="3899"/>
                  <a:pt x="3850" y="4067"/>
                </a:cubicBezTo>
                <a:cubicBezTo>
                  <a:pt x="3850" y="4235"/>
                  <a:pt x="3901" y="4390"/>
                  <a:pt x="4005" y="4534"/>
                </a:cubicBezTo>
                <a:cubicBezTo>
                  <a:pt x="4108" y="4676"/>
                  <a:pt x="4248" y="4790"/>
                  <a:pt x="4424" y="4874"/>
                </a:cubicBezTo>
                <a:cubicBezTo>
                  <a:pt x="4600" y="4958"/>
                  <a:pt x="4792" y="5000"/>
                  <a:pt x="4999" y="5000"/>
                </a:cubicBezTo>
                <a:moveTo>
                  <a:pt x="4999" y="5933"/>
                </a:moveTo>
                <a:cubicBezTo>
                  <a:pt x="4585" y="5933"/>
                  <a:pt x="4202" y="5849"/>
                  <a:pt x="3850" y="5681"/>
                </a:cubicBezTo>
                <a:cubicBezTo>
                  <a:pt x="3497" y="5513"/>
                  <a:pt x="3217" y="5286"/>
                  <a:pt x="3011" y="5000"/>
                </a:cubicBezTo>
                <a:cubicBezTo>
                  <a:pt x="2804" y="4714"/>
                  <a:pt x="2701" y="4401"/>
                  <a:pt x="2701" y="4063"/>
                </a:cubicBezTo>
                <a:cubicBezTo>
                  <a:pt x="2701" y="3723"/>
                  <a:pt x="2804" y="3412"/>
                  <a:pt x="3011" y="3130"/>
                </a:cubicBezTo>
                <a:cubicBezTo>
                  <a:pt x="3217" y="2846"/>
                  <a:pt x="3497" y="2621"/>
                  <a:pt x="3850" y="2453"/>
                </a:cubicBezTo>
                <a:cubicBezTo>
                  <a:pt x="4202" y="2285"/>
                  <a:pt x="4585" y="2201"/>
                  <a:pt x="4999" y="2201"/>
                </a:cubicBezTo>
                <a:cubicBezTo>
                  <a:pt x="5413" y="2201"/>
                  <a:pt x="5796" y="2285"/>
                  <a:pt x="6148" y="2453"/>
                </a:cubicBezTo>
                <a:cubicBezTo>
                  <a:pt x="6500" y="2621"/>
                  <a:pt x="6780" y="2846"/>
                  <a:pt x="6987" y="3130"/>
                </a:cubicBezTo>
                <a:cubicBezTo>
                  <a:pt x="7193" y="3412"/>
                  <a:pt x="7297" y="3723"/>
                  <a:pt x="7297" y="4063"/>
                </a:cubicBezTo>
                <a:cubicBezTo>
                  <a:pt x="7297" y="4401"/>
                  <a:pt x="7193" y="4714"/>
                  <a:pt x="6987" y="5000"/>
                </a:cubicBezTo>
                <a:cubicBezTo>
                  <a:pt x="6780" y="5286"/>
                  <a:pt x="6500" y="5513"/>
                  <a:pt x="6148" y="5681"/>
                </a:cubicBezTo>
                <a:cubicBezTo>
                  <a:pt x="5796" y="5849"/>
                  <a:pt x="5413" y="5933"/>
                  <a:pt x="4999" y="5933"/>
                </a:cubicBezTo>
              </a:path>
            </a:pathLst>
          </a:custGeom>
          <a:solidFill>
            <a:srgbClr val="1C0A0A">
              <a:alpha val="100000"/>
            </a:srgbClr>
          </a:solidFill>
          <a:ln>
            <a:headEnd type="none"/>
            <a:tailEnd type="none"/>
          </a:ln>
        </p:spPr>
      </p:sp>
      <p:sp>
        <p:nvSpPr>
          <p:cNvPr id="25" name="TextBox 25"/>
          <p:cNvSpPr txBox="1"/>
          <p:nvPr/>
        </p:nvSpPr>
        <p:spPr>
          <a:xfrm>
            <a:off x="6570607" y="2343150"/>
            <a:ext cx="1104623" cy="238125"/>
          </a:xfrm>
          <a:prstGeom prst="rect">
            <a:avLst/>
          </a:prstGeom>
          <a:ln>
            <a:headEnd type="none"/>
            <a:tailEnd type="none"/>
          </a:ln>
        </p:spPr>
        <p:txBody>
          <a:bodyPr vert="horz" wrap="none" lIns="0" tIns="0" rIns="0" bIns="0" rtlCol="0" anchor="t" anchorCtr="0"/>
          <a:lstStyle/>
          <a:p>
            <a:pPr algn="l">
              <a:defRPr/>
            </a:pPr>
            <a:r>
              <a:rPr lang="en-US" sz="1600" b="1" i="0" strike="noStrike">
                <a:ln/>
                <a:solidFill>
                  <a:srgbClr val="1C0A0A">
                    <a:alpha val="100000"/>
                  </a:srgbClr>
                </a:solidFill>
                <a:latin typeface="FZHei-B01"/>
                <a:ea typeface="FZHei-B01"/>
                <a:cs typeface="FZHei-B01"/>
              </a:rPr>
              <a:t>一般防治区</a:t>
            </a:r>
            <a:endParaRPr lang="en-US" sz="1100"/>
          </a:p>
        </p:txBody>
      </p:sp>
      <p:sp>
        <p:nvSpPr>
          <p:cNvPr id="26" name="TextBox 26"/>
          <p:cNvSpPr txBox="1"/>
          <p:nvPr/>
        </p:nvSpPr>
        <p:spPr>
          <a:xfrm>
            <a:off x="6427767" y="2844105"/>
            <a:ext cx="940210" cy="342900"/>
          </a:xfrm>
          <a:prstGeom prst="rect">
            <a:avLst/>
          </a:prstGeom>
          <a:ln>
            <a:headEnd type="none"/>
            <a:tailEnd type="none"/>
          </a:ln>
        </p:spPr>
        <p:txBody>
          <a:bodyPr vert="horz" wrap="none" lIns="0" tIns="0" rIns="0" bIns="0" rtlCol="0" anchor="t" anchorCtr="0"/>
          <a:lstStyle/>
          <a:p>
            <a:pPr algn="l">
              <a:defRPr/>
            </a:pPr>
            <a:r>
              <a:rPr lang="en-US" sz="2400" b="1" i="0" strike="noStrike">
                <a:ln/>
                <a:solidFill>
                  <a:srgbClr val="1C0A0A">
                    <a:alpha val="70196"/>
                  </a:srgbClr>
                </a:solidFill>
                <a:latin typeface="FZHei-B01"/>
                <a:ea typeface="FZHei-B01"/>
                <a:cs typeface="FZHei-B01"/>
              </a:rPr>
              <a:t>99.5%</a:t>
            </a:r>
            <a:endParaRPr lang="en-US" sz="1100"/>
          </a:p>
        </p:txBody>
      </p:sp>
      <p:sp>
        <p:nvSpPr>
          <p:cNvPr id="27" name="TextBox 27"/>
          <p:cNvSpPr txBox="1"/>
          <p:nvPr/>
        </p:nvSpPr>
        <p:spPr>
          <a:xfrm>
            <a:off x="7367977" y="3015555"/>
            <a:ext cx="837990" cy="142875"/>
          </a:xfrm>
          <a:prstGeom prst="rect">
            <a:avLst/>
          </a:prstGeom>
          <a:ln>
            <a:headEnd type="none"/>
            <a:tailEnd type="none"/>
          </a:ln>
        </p:spPr>
        <p:txBody>
          <a:bodyPr vert="horz" wrap="none" lIns="0" tIns="0" rIns="0" bIns="0" rtlCol="0" anchor="t" anchorCtr="0"/>
          <a:lstStyle/>
          <a:p>
            <a:pPr algn="l">
              <a:defRPr/>
            </a:pPr>
            <a:r>
              <a:rPr lang="en-US" sz="1000" b="0" i="0" strike="noStrike">
                <a:ln/>
                <a:solidFill>
                  <a:srgbClr val="1C0A0A">
                    <a:alpha val="60000"/>
                  </a:srgbClr>
                </a:solidFill>
                <a:latin typeface="FZFangSong-Z02"/>
                <a:ea typeface="FZFangSong-Z02"/>
                <a:cs typeface="FZFangSong-Z02"/>
              </a:rPr>
              <a:t>县域面积占比</a:t>
            </a:r>
            <a:endParaRPr lang="en-US" sz="1100"/>
          </a:p>
        </p:txBody>
      </p:sp>
      <p:sp>
        <p:nvSpPr>
          <p:cNvPr id="28" name="AutoShape 28"/>
          <p:cNvSpPr/>
          <p:nvPr/>
        </p:nvSpPr>
        <p:spPr>
          <a:xfrm>
            <a:off x="6427767" y="3316486"/>
            <a:ext cx="9522" cy="426541"/>
          </a:xfrm>
          <a:prstGeom prst="line">
            <a:avLst/>
          </a:prstGeom>
          <a:ln w="19050">
            <a:solidFill>
              <a:srgbClr val="D8CFC3">
                <a:alpha val="100000"/>
              </a:srgbClr>
            </a:solidFill>
            <a:prstDash val="solid"/>
            <a:headEnd type="none"/>
            <a:tailEnd type="none"/>
          </a:ln>
        </p:spPr>
      </p:sp>
      <p:sp>
        <p:nvSpPr>
          <p:cNvPr id="29" name="TextBox 29"/>
          <p:cNvSpPr txBox="1"/>
          <p:nvPr/>
        </p:nvSpPr>
        <p:spPr>
          <a:xfrm>
            <a:off x="6546799" y="3316486"/>
            <a:ext cx="5185067" cy="384721"/>
          </a:xfrm>
          <a:prstGeom prst="rect">
            <a:avLst/>
          </a:prstGeom>
          <a:ln>
            <a:headEnd type="none"/>
            <a:tailEnd type="none"/>
          </a:ln>
        </p:spPr>
        <p:txBody>
          <a:bodyPr vert="horz" wrap="square" lIns="0" tIns="0" rIns="0" bIns="0" rtlCol="0" anchor="t" anchorCtr="0"/>
          <a:lstStyle/>
          <a:p>
            <a:pPr algn="l">
              <a:defRPr/>
            </a:pPr>
            <a:r>
              <a:rPr lang="en-US" sz="1400" b="0" i="0" strike="noStrike" dirty="0">
                <a:ln/>
                <a:solidFill>
                  <a:srgbClr val="1C0A0A">
                    <a:alpha val="85098"/>
                  </a:srgbClr>
                </a:solidFill>
                <a:latin typeface="FZFangSong-Z02"/>
                <a:ea typeface="FZFangSong-Z02"/>
                <a:cs typeface="FZFangSong-Z02"/>
              </a:rPr>
              <a:t>面积约4290.88km²，占县域面积99.50%，</a:t>
            </a:r>
            <a:r>
              <a:rPr lang="en-US" sz="1400" b="0" i="0" strike="noStrike" dirty="0" err="1">
                <a:ln/>
                <a:solidFill>
                  <a:srgbClr val="1C0A0A">
                    <a:alpha val="85098"/>
                  </a:srgbClr>
                </a:solidFill>
                <a:latin typeface="FZFangSong-Z02"/>
                <a:ea typeface="FZFangSong-Z02"/>
                <a:cs typeface="FZFangSong-Z02"/>
              </a:rPr>
              <a:t>区域内无崩塌地质灾害隐患点分布，地质环</a:t>
            </a:r>
            <a:r>
              <a:rPr sz="1400" b="0" i="0" strike="noStrike" dirty="0" err="1">
                <a:ln/>
                <a:solidFill>
                  <a:srgbClr val="1C0A0A">
                    <a:alpha val="85098"/>
                  </a:srgbClr>
                </a:solidFill>
                <a:latin typeface="FZFangSong-Z02"/>
                <a:ea typeface="FZFangSong-Z02"/>
                <a:cs typeface="FZFangSong-Z02"/>
              </a:rPr>
              <a:t>境相对稳定</a:t>
            </a:r>
            <a:endParaRPr sz="1400" dirty="0"/>
          </a:p>
        </p:txBody>
      </p:sp>
      <p:sp>
        <p:nvSpPr>
          <p:cNvPr id="30" name="AutoShape 30"/>
          <p:cNvSpPr/>
          <p:nvPr/>
        </p:nvSpPr>
        <p:spPr>
          <a:xfrm>
            <a:off x="6427767" y="3857328"/>
            <a:ext cx="9522" cy="426541"/>
          </a:xfrm>
          <a:prstGeom prst="line">
            <a:avLst/>
          </a:prstGeom>
          <a:ln w="19050">
            <a:solidFill>
              <a:srgbClr val="D8CFC3">
                <a:alpha val="100000"/>
              </a:srgbClr>
            </a:solidFill>
            <a:prstDash val="solid"/>
            <a:headEnd type="none"/>
            <a:tailEnd type="none"/>
          </a:ln>
        </p:spPr>
      </p:sp>
      <p:sp>
        <p:nvSpPr>
          <p:cNvPr id="31" name="TextBox 31"/>
          <p:cNvSpPr txBox="1"/>
          <p:nvPr/>
        </p:nvSpPr>
        <p:spPr>
          <a:xfrm>
            <a:off x="6561084" y="3885903"/>
            <a:ext cx="5170782" cy="35614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5098"/>
                  </a:srgbClr>
                </a:solidFill>
                <a:latin typeface="FZFangSong-Z02"/>
                <a:ea typeface="FZFangSong-Z02"/>
                <a:cs typeface="FZFangSong-Z02"/>
              </a:rPr>
              <a:t>防治措施以群测群防为主，依托基层防灾网络实现全域覆盖，确保隐患早发现、早报</a:t>
            </a:r>
            <a:r>
              <a:rPr sz="1400" b="0" i="0" strike="noStrike" dirty="0" err="1">
                <a:ln/>
                <a:solidFill>
                  <a:srgbClr val="1C0A0A">
                    <a:alpha val="85098"/>
                  </a:srgbClr>
                </a:solidFill>
                <a:latin typeface="FZFangSong-Z02"/>
                <a:ea typeface="FZFangSong-Z02"/>
                <a:cs typeface="FZFangSong-Z02"/>
              </a:rPr>
              <a:t>告、早处置</a:t>
            </a:r>
            <a:endParaRPr sz="1400" dirty="0"/>
          </a:p>
        </p:txBody>
      </p:sp>
      <p:sp>
        <p:nvSpPr>
          <p:cNvPr id="32" name="AutoShape 32"/>
          <p:cNvSpPr/>
          <p:nvPr/>
        </p:nvSpPr>
        <p:spPr>
          <a:xfrm>
            <a:off x="8384666" y="5629275"/>
            <a:ext cx="457086" cy="457200"/>
          </a:xfrm>
          <a:custGeom>
            <a:avLst/>
            <a:gdLst/>
            <a:ahLst/>
            <a:cxnLst/>
            <a:rect l="l" t="t" r="r" b="b"/>
            <a:pathLst>
              <a:path w="9998" h="10000">
                <a:moveTo>
                  <a:pt x="5244" y="919"/>
                </a:moveTo>
                <a:lnTo>
                  <a:pt x="4689" y="1789"/>
                </a:lnTo>
                <a:cubicBezTo>
                  <a:pt x="4167" y="1650"/>
                  <a:pt x="3670" y="1577"/>
                  <a:pt x="3198" y="1571"/>
                </a:cubicBezTo>
                <a:cubicBezTo>
                  <a:pt x="2726" y="1564"/>
                  <a:pt x="2317" y="1627"/>
                  <a:pt x="1969" y="1759"/>
                </a:cubicBezTo>
                <a:cubicBezTo>
                  <a:pt x="1621" y="1891"/>
                  <a:pt x="1367" y="2085"/>
                  <a:pt x="1208" y="2342"/>
                </a:cubicBezTo>
                <a:cubicBezTo>
                  <a:pt x="990" y="2671"/>
                  <a:pt x="955" y="3073"/>
                  <a:pt x="1104" y="3547"/>
                </a:cubicBezTo>
                <a:cubicBezTo>
                  <a:pt x="1252" y="4021"/>
                  <a:pt x="1552" y="4492"/>
                  <a:pt x="2002" y="4960"/>
                </a:cubicBezTo>
                <a:cubicBezTo>
                  <a:pt x="2480" y="5454"/>
                  <a:pt x="3062" y="5881"/>
                  <a:pt x="3748" y="6240"/>
                </a:cubicBezTo>
                <a:cubicBezTo>
                  <a:pt x="4433" y="6599"/>
                  <a:pt x="5131" y="6841"/>
                  <a:pt x="5842" y="6966"/>
                </a:cubicBezTo>
                <a:cubicBezTo>
                  <a:pt x="6516" y="7091"/>
                  <a:pt x="7115" y="7093"/>
                  <a:pt x="7637" y="6971"/>
                </a:cubicBezTo>
                <a:cubicBezTo>
                  <a:pt x="8159" y="6849"/>
                  <a:pt x="8526" y="6624"/>
                  <a:pt x="8736" y="6294"/>
                </a:cubicBezTo>
                <a:cubicBezTo>
                  <a:pt x="8902" y="6037"/>
                  <a:pt x="8960" y="5739"/>
                  <a:pt x="8910" y="5400"/>
                </a:cubicBezTo>
                <a:cubicBezTo>
                  <a:pt x="8859" y="5060"/>
                  <a:pt x="8714" y="4706"/>
                  <a:pt x="8475" y="4338"/>
                </a:cubicBezTo>
                <a:cubicBezTo>
                  <a:pt x="8235" y="3969"/>
                  <a:pt x="7916" y="3613"/>
                  <a:pt x="7518" y="3271"/>
                </a:cubicBezTo>
                <a:lnTo>
                  <a:pt x="8072" y="2401"/>
                </a:lnTo>
                <a:cubicBezTo>
                  <a:pt x="8630" y="2849"/>
                  <a:pt x="9078" y="3331"/>
                  <a:pt x="9416" y="3849"/>
                </a:cubicBezTo>
                <a:cubicBezTo>
                  <a:pt x="9753" y="4366"/>
                  <a:pt x="9947" y="4875"/>
                  <a:pt x="9998" y="5375"/>
                </a:cubicBezTo>
                <a:cubicBezTo>
                  <a:pt x="10056" y="5895"/>
                  <a:pt x="9951" y="6367"/>
                  <a:pt x="9683" y="6789"/>
                </a:cubicBezTo>
                <a:cubicBezTo>
                  <a:pt x="9356" y="7302"/>
                  <a:pt x="8837" y="7664"/>
                  <a:pt x="8127" y="7875"/>
                </a:cubicBezTo>
                <a:cubicBezTo>
                  <a:pt x="7445" y="8073"/>
                  <a:pt x="6665" y="8104"/>
                  <a:pt x="5788" y="7969"/>
                </a:cubicBezTo>
                <a:cubicBezTo>
                  <a:pt x="4910" y="7834"/>
                  <a:pt x="4048" y="7544"/>
                  <a:pt x="3204" y="7100"/>
                </a:cubicBezTo>
                <a:cubicBezTo>
                  <a:pt x="2359" y="6655"/>
                  <a:pt x="1652" y="6121"/>
                  <a:pt x="1082" y="5499"/>
                </a:cubicBezTo>
                <a:cubicBezTo>
                  <a:pt x="512" y="4876"/>
                  <a:pt x="152" y="4249"/>
                  <a:pt x="0" y="3617"/>
                </a:cubicBezTo>
                <a:cubicBezTo>
                  <a:pt x="-159" y="2951"/>
                  <a:pt x="-72" y="2362"/>
                  <a:pt x="261" y="1848"/>
                </a:cubicBezTo>
                <a:cubicBezTo>
                  <a:pt x="529" y="1426"/>
                  <a:pt x="925" y="1106"/>
                  <a:pt x="1447" y="889"/>
                </a:cubicBezTo>
                <a:cubicBezTo>
                  <a:pt x="1947" y="678"/>
                  <a:pt x="2529" y="576"/>
                  <a:pt x="3193" y="583"/>
                </a:cubicBezTo>
                <a:cubicBezTo>
                  <a:pt x="3856" y="589"/>
                  <a:pt x="4540" y="701"/>
                  <a:pt x="5244" y="919"/>
                </a:cubicBezTo>
                <a:moveTo>
                  <a:pt x="4363" y="4279"/>
                </a:moveTo>
                <a:lnTo>
                  <a:pt x="7082" y="0"/>
                </a:lnTo>
                <a:lnTo>
                  <a:pt x="8029" y="494"/>
                </a:lnTo>
                <a:lnTo>
                  <a:pt x="5309" y="4773"/>
                </a:lnTo>
                <a:lnTo>
                  <a:pt x="4363" y="4279"/>
                </a:lnTo>
                <a:moveTo>
                  <a:pt x="2861" y="7826"/>
                </a:moveTo>
                <a:lnTo>
                  <a:pt x="2111" y="9012"/>
                </a:lnTo>
                <a:lnTo>
                  <a:pt x="7692" y="9012"/>
                </a:lnTo>
                <a:lnTo>
                  <a:pt x="7692" y="10000"/>
                </a:lnTo>
                <a:lnTo>
                  <a:pt x="1175" y="10000"/>
                </a:lnTo>
                <a:cubicBezTo>
                  <a:pt x="1131" y="10000"/>
                  <a:pt x="1088" y="9996"/>
                  <a:pt x="1044" y="9990"/>
                </a:cubicBezTo>
                <a:lnTo>
                  <a:pt x="1023" y="9980"/>
                </a:lnTo>
                <a:cubicBezTo>
                  <a:pt x="979" y="9966"/>
                  <a:pt x="935" y="9950"/>
                  <a:pt x="892" y="9931"/>
                </a:cubicBezTo>
                <a:lnTo>
                  <a:pt x="849" y="9901"/>
                </a:lnTo>
                <a:cubicBezTo>
                  <a:pt x="783" y="9861"/>
                  <a:pt x="731" y="9810"/>
                  <a:pt x="691" y="9748"/>
                </a:cubicBezTo>
                <a:cubicBezTo>
                  <a:pt x="651" y="9685"/>
                  <a:pt x="627" y="9621"/>
                  <a:pt x="620" y="9555"/>
                </a:cubicBezTo>
                <a:lnTo>
                  <a:pt x="620" y="9545"/>
                </a:lnTo>
                <a:cubicBezTo>
                  <a:pt x="612" y="9439"/>
                  <a:pt x="638" y="9344"/>
                  <a:pt x="696" y="9259"/>
                </a:cubicBezTo>
                <a:lnTo>
                  <a:pt x="1915" y="7332"/>
                </a:lnTo>
              </a:path>
            </a:pathLst>
          </a:custGeom>
          <a:solidFill>
            <a:srgbClr val="1C0A0A">
              <a:alpha val="100000"/>
            </a:srgbClr>
          </a:solidFill>
          <a:ln>
            <a:headEnd type="none"/>
            <a:tailEnd type="none"/>
          </a:ln>
        </p:spPr>
      </p:sp>
      <p:sp>
        <p:nvSpPr>
          <p:cNvPr id="33" name="TextBox 33"/>
          <p:cNvSpPr txBox="1"/>
          <p:nvPr/>
        </p:nvSpPr>
        <p:spPr>
          <a:xfrm>
            <a:off x="8905286" y="5691188"/>
            <a:ext cx="618970"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100000"/>
                  </a:srgbClr>
                </a:solidFill>
                <a:latin typeface="FZFangSong-Z02"/>
                <a:ea typeface="FZFangSong-Z02"/>
                <a:cs typeface="FZFangSong-Z02"/>
              </a:rPr>
              <a:t>全域监测</a:t>
            </a:r>
            <a:endParaRPr lang="en-US" sz="1100"/>
          </a:p>
        </p:txBody>
      </p:sp>
      <p:sp>
        <p:nvSpPr>
          <p:cNvPr id="34" name="TextBox 34"/>
          <p:cNvSpPr txBox="1"/>
          <p:nvPr/>
        </p:nvSpPr>
        <p:spPr>
          <a:xfrm>
            <a:off x="8905286" y="5876925"/>
            <a:ext cx="647537" cy="142875"/>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100000"/>
                  </a:srgbClr>
                </a:solidFill>
                <a:latin typeface="FZFangSong-Z02"/>
                <a:ea typeface="FZFangSong-Z02"/>
                <a:cs typeface="FZFangSong-Z02"/>
              </a:rPr>
              <a:t>网格化管理</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9F4EE">
              <a:alpha val="100000"/>
            </a:srgbClr>
          </a:solidFill>
          <a:ln>
            <a:headEnd type="none"/>
            <a:tailEnd type="none"/>
          </a:ln>
        </p:spPr>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4901"/>
                  </a:srgbClr>
                </a:solidFill>
                <a:latin typeface="FZHei-B01"/>
                <a:ea typeface="FZHei-B01"/>
                <a:cs typeface="FZHei-B01"/>
              </a:rPr>
              <a:t>汛期重点 · 防范部署</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none" lIns="0" tIns="0" rIns="0" bIns="0" rtlCol="0" anchor="t" anchorCtr="0"/>
          <a:lstStyle/>
          <a:p>
            <a:pPr algn="l">
              <a:defRPr/>
            </a:pPr>
            <a:r>
              <a:rPr lang="en-US" sz="3000" b="1" i="0" strike="noStrike">
                <a:ln/>
                <a:solidFill>
                  <a:srgbClr val="1C0A0A">
                    <a:alpha val="100000"/>
                  </a:srgbClr>
                </a:solidFill>
                <a:latin typeface="FZHei-B01"/>
                <a:ea typeface="FZHei-B01"/>
                <a:cs typeface="FZHei-B01"/>
              </a:rPr>
              <a:t>汛期重点防范隐患点</a:t>
            </a:r>
            <a:endParaRPr lang="en-US" sz="1100"/>
          </a:p>
        </p:txBody>
      </p:sp>
      <p:sp>
        <p:nvSpPr>
          <p:cNvPr id="5" name="AutoShape 5"/>
          <p:cNvSpPr/>
          <p:nvPr/>
        </p:nvSpPr>
        <p:spPr>
          <a:xfrm>
            <a:off x="457086" y="1333500"/>
            <a:ext cx="9522" cy="649486"/>
          </a:xfrm>
          <a:prstGeom prst="line">
            <a:avLst/>
          </a:prstGeom>
          <a:ln w="9525">
            <a:solidFill>
              <a:srgbClr val="B5302A">
                <a:alpha val="78039"/>
              </a:srgbClr>
            </a:solidFill>
            <a:prstDash val="solid"/>
            <a:headEnd type="none"/>
            <a:tailEnd type="none"/>
          </a:ln>
        </p:spPr>
      </p:sp>
      <p:sp>
        <p:nvSpPr>
          <p:cNvPr id="6" name="TextBox 6"/>
          <p:cNvSpPr txBox="1"/>
          <p:nvPr/>
        </p:nvSpPr>
        <p:spPr>
          <a:xfrm>
            <a:off x="599925" y="1371600"/>
            <a:ext cx="11589027" cy="562868"/>
          </a:xfrm>
          <a:prstGeom prst="rect">
            <a:avLst/>
          </a:prstGeom>
          <a:ln>
            <a:headEnd type="none"/>
            <a:tailEnd type="none"/>
          </a:ln>
        </p:spPr>
        <p:txBody>
          <a:bodyPr vert="horz" wrap="square" lIns="0" tIns="0" rIns="0" bIns="0" rtlCol="0" anchor="t" anchorCtr="0"/>
          <a:lstStyle/>
          <a:p>
            <a:pPr algn="l">
              <a:defRPr/>
            </a:pPr>
            <a:r>
              <a:rPr lang="en-US" sz="1600" b="0" i="1" strike="noStrike">
                <a:ln/>
                <a:solidFill>
                  <a:srgbClr val="1C0A0A">
                    <a:alpha val="78039"/>
                  </a:srgbClr>
                </a:solidFill>
                <a:latin typeface="FZFangSong-Z02"/>
                <a:ea typeface="FZFangSong-Z02"/>
                <a:cs typeface="FZFangSong-Z02"/>
              </a:rPr>
              <a:t>方案锁定阁山采石场和五四经营所两处崩塌隐患点为汛期重点防范对象，防治时段为6至9月降雨集中期，需在汛期内保持</a:t>
            </a:r>
            <a:endParaRPr lang="en-US" sz="1100"/>
          </a:p>
          <a:p>
            <a:pPr algn="l"/>
            <a:r>
              <a:rPr sz="1600" b="0" i="1" strike="noStrike">
                <a:ln/>
                <a:solidFill>
                  <a:srgbClr val="1C0A0A">
                    <a:alpha val="78039"/>
                  </a:srgbClr>
                </a:solidFill>
                <a:latin typeface="FZFangSong-Z02"/>
                <a:ea typeface="FZFangSong-Z02"/>
                <a:cs typeface="FZFangSong-Z02"/>
              </a:rPr>
              <a:t>高度戒备并加大巡查频次。</a:t>
            </a:r>
            <a:endParaRPr/>
          </a:p>
        </p:txBody>
      </p:sp>
      <p:sp>
        <p:nvSpPr>
          <p:cNvPr id="7" name="AutoShape 7"/>
          <p:cNvSpPr/>
          <p:nvPr/>
        </p:nvSpPr>
        <p:spPr>
          <a:xfrm>
            <a:off x="457086" y="2539901"/>
            <a:ext cx="9522" cy="580876"/>
          </a:xfrm>
          <a:prstGeom prst="line">
            <a:avLst/>
          </a:prstGeom>
          <a:ln w="19050">
            <a:solidFill>
              <a:srgbClr val="B5302A">
                <a:alpha val="100000"/>
              </a:srgbClr>
            </a:solidFill>
            <a:prstDash val="solid"/>
            <a:headEnd type="none"/>
            <a:tailEnd type="none"/>
          </a:ln>
        </p:spPr>
      </p:sp>
      <p:sp>
        <p:nvSpPr>
          <p:cNvPr id="8" name="AutoShape 8"/>
          <p:cNvSpPr/>
          <p:nvPr/>
        </p:nvSpPr>
        <p:spPr>
          <a:xfrm>
            <a:off x="609523" y="2590353"/>
            <a:ext cx="171407" cy="171450"/>
          </a:xfrm>
          <a:custGeom>
            <a:avLst/>
            <a:gdLst/>
            <a:ahLst/>
            <a:cxnLst/>
            <a:rect l="l" t="t" r="r" b="b"/>
            <a:pathLst>
              <a:path w="9998" h="10000">
                <a:moveTo>
                  <a:pt x="9089" y="500"/>
                </a:moveTo>
                <a:lnTo>
                  <a:pt x="9089" y="9000"/>
                </a:lnTo>
                <a:lnTo>
                  <a:pt x="9998" y="9000"/>
                </a:lnTo>
                <a:lnTo>
                  <a:pt x="9998" y="10000"/>
                </a:lnTo>
                <a:lnTo>
                  <a:pt x="0" y="10000"/>
                </a:lnTo>
                <a:lnTo>
                  <a:pt x="0" y="9000"/>
                </a:lnTo>
                <a:lnTo>
                  <a:pt x="909" y="9000"/>
                </a:lnTo>
                <a:lnTo>
                  <a:pt x="909" y="500"/>
                </a:lnTo>
                <a:cubicBezTo>
                  <a:pt x="909" y="360"/>
                  <a:pt x="953" y="241"/>
                  <a:pt x="1041" y="145"/>
                </a:cubicBezTo>
                <a:cubicBezTo>
                  <a:pt x="1128" y="48"/>
                  <a:pt x="1235" y="0"/>
                  <a:pt x="1363" y="0"/>
                </a:cubicBezTo>
                <a:lnTo>
                  <a:pt x="8635" y="0"/>
                </a:lnTo>
                <a:cubicBezTo>
                  <a:pt x="8762" y="0"/>
                  <a:pt x="8869" y="48"/>
                  <a:pt x="8957" y="145"/>
                </a:cubicBezTo>
                <a:cubicBezTo>
                  <a:pt x="9045" y="241"/>
                  <a:pt x="9089" y="360"/>
                  <a:pt x="9089" y="500"/>
                </a:cubicBezTo>
                <a:moveTo>
                  <a:pt x="1818" y="9000"/>
                </a:moveTo>
                <a:lnTo>
                  <a:pt x="8180" y="9000"/>
                </a:lnTo>
                <a:lnTo>
                  <a:pt x="8180" y="1000"/>
                </a:lnTo>
                <a:lnTo>
                  <a:pt x="1818" y="1000"/>
                </a:lnTo>
                <a:lnTo>
                  <a:pt x="1818" y="9000"/>
                </a:lnTo>
                <a:moveTo>
                  <a:pt x="3181" y="5500"/>
                </a:moveTo>
                <a:lnTo>
                  <a:pt x="3181" y="4500"/>
                </a:lnTo>
                <a:lnTo>
                  <a:pt x="4545" y="4500"/>
                </a:lnTo>
                <a:lnTo>
                  <a:pt x="4545" y="5500"/>
                </a:lnTo>
                <a:lnTo>
                  <a:pt x="3181" y="5500"/>
                </a:lnTo>
                <a:moveTo>
                  <a:pt x="3181" y="3500"/>
                </a:moveTo>
                <a:lnTo>
                  <a:pt x="3181" y="2500"/>
                </a:lnTo>
                <a:lnTo>
                  <a:pt x="4545" y="2500"/>
                </a:lnTo>
                <a:lnTo>
                  <a:pt x="4545" y="3500"/>
                </a:lnTo>
                <a:lnTo>
                  <a:pt x="3181" y="3500"/>
                </a:lnTo>
                <a:moveTo>
                  <a:pt x="3181" y="7500"/>
                </a:moveTo>
                <a:lnTo>
                  <a:pt x="3181" y="6500"/>
                </a:lnTo>
                <a:lnTo>
                  <a:pt x="4545" y="6500"/>
                </a:lnTo>
                <a:lnTo>
                  <a:pt x="4545" y="7500"/>
                </a:lnTo>
                <a:lnTo>
                  <a:pt x="3181" y="7500"/>
                </a:lnTo>
                <a:moveTo>
                  <a:pt x="5453" y="7500"/>
                </a:moveTo>
                <a:lnTo>
                  <a:pt x="5453" y="6500"/>
                </a:lnTo>
                <a:lnTo>
                  <a:pt x="6817" y="6500"/>
                </a:lnTo>
                <a:lnTo>
                  <a:pt x="6817" y="7500"/>
                </a:lnTo>
                <a:lnTo>
                  <a:pt x="5453" y="7500"/>
                </a:lnTo>
                <a:moveTo>
                  <a:pt x="5453" y="5500"/>
                </a:moveTo>
                <a:lnTo>
                  <a:pt x="5453" y="4500"/>
                </a:lnTo>
                <a:lnTo>
                  <a:pt x="6817" y="4500"/>
                </a:lnTo>
                <a:lnTo>
                  <a:pt x="6817" y="5500"/>
                </a:lnTo>
                <a:lnTo>
                  <a:pt x="5453" y="5500"/>
                </a:lnTo>
                <a:moveTo>
                  <a:pt x="5453" y="3500"/>
                </a:moveTo>
                <a:lnTo>
                  <a:pt x="5453" y="2500"/>
                </a:lnTo>
                <a:lnTo>
                  <a:pt x="6817" y="2500"/>
                </a:lnTo>
                <a:lnTo>
                  <a:pt x="6817" y="3500"/>
                </a:lnTo>
              </a:path>
            </a:pathLst>
          </a:custGeom>
          <a:solidFill>
            <a:srgbClr val="B5302A">
              <a:alpha val="100000"/>
            </a:srgbClr>
          </a:solidFill>
          <a:ln>
            <a:headEnd type="none"/>
            <a:tailEnd type="none"/>
          </a:ln>
        </p:spPr>
      </p:sp>
      <p:sp>
        <p:nvSpPr>
          <p:cNvPr id="9" name="TextBox 9"/>
          <p:cNvSpPr txBox="1"/>
          <p:nvPr/>
        </p:nvSpPr>
        <p:spPr>
          <a:xfrm>
            <a:off x="838139" y="2549426"/>
            <a:ext cx="2152112" cy="238125"/>
          </a:xfrm>
          <a:prstGeom prst="rect">
            <a:avLst/>
          </a:prstGeom>
          <a:ln>
            <a:headEnd type="none"/>
            <a:tailEnd type="none"/>
          </a:ln>
        </p:spPr>
        <p:txBody>
          <a:bodyPr vert="horz" wrap="none" lIns="0" tIns="0" rIns="0" bIns="0" rtlCol="0" anchor="t" anchorCtr="0"/>
          <a:lstStyle/>
          <a:p>
            <a:pPr algn="l">
              <a:defRPr/>
            </a:pPr>
            <a:r>
              <a:rPr lang="en-US" sz="1600" b="1" i="0" strike="noStrike">
                <a:ln/>
                <a:solidFill>
                  <a:srgbClr val="1C0A0A">
                    <a:alpha val="100000"/>
                  </a:srgbClr>
                </a:solidFill>
                <a:latin typeface="FZHei-B01"/>
                <a:ea typeface="FZHei-B01"/>
                <a:cs typeface="FZHei-B01"/>
              </a:rPr>
              <a:t>阁山采石场崩塌隐患点</a:t>
            </a:r>
            <a:endParaRPr lang="en-US" sz="1100"/>
          </a:p>
        </p:txBody>
      </p:sp>
      <p:sp>
        <p:nvSpPr>
          <p:cNvPr id="10" name="TextBox 10"/>
          <p:cNvSpPr txBox="1"/>
          <p:nvPr/>
        </p:nvSpPr>
        <p:spPr>
          <a:xfrm>
            <a:off x="628493" y="2907506"/>
            <a:ext cx="11103374" cy="161925"/>
          </a:xfrm>
          <a:prstGeom prst="rect">
            <a:avLst/>
          </a:prstGeom>
          <a:ln>
            <a:headEnd type="none"/>
            <a:tailEnd type="none"/>
          </a:ln>
        </p:spPr>
        <p:txBody>
          <a:bodyPr vert="horz" wrap="none" lIns="0" tIns="0" rIns="0" bIns="0" rtlCol="0" anchor="t" anchorCtr="0"/>
          <a:lstStyle/>
          <a:p>
            <a:pPr algn="l">
              <a:defRPr/>
            </a:pPr>
            <a:r>
              <a:rPr lang="en-US" sz="1400" b="0" i="0" strike="noStrike" dirty="0" err="1">
                <a:ln/>
                <a:solidFill>
                  <a:srgbClr val="1C0A0A">
                    <a:alpha val="85098"/>
                  </a:srgbClr>
                </a:solidFill>
                <a:latin typeface="FZFangSong-Z02"/>
                <a:ea typeface="FZFangSong-Z02"/>
                <a:cs typeface="FZFangSong-Z02"/>
              </a:rPr>
              <a:t>采石作业导致岩体暴露面增大，暴雨和风化叠加时崩塌风险显著升高</a:t>
            </a:r>
            <a:r>
              <a:rPr lang="en-US" sz="1400" b="0" i="0" strike="noStrike" dirty="0">
                <a:ln/>
                <a:solidFill>
                  <a:srgbClr val="1C0A0A">
                    <a:alpha val="85098"/>
                  </a:srgbClr>
                </a:solidFill>
                <a:latin typeface="FZFangSong-Z02"/>
                <a:ea typeface="FZFangSong-Z02"/>
                <a:cs typeface="FZFangSong-Z02"/>
              </a:rPr>
              <a:t>，</a:t>
            </a:r>
          </a:p>
          <a:p>
            <a:pPr algn="l">
              <a:defRPr/>
            </a:pPr>
            <a:r>
              <a:rPr lang="en-US" sz="1400" b="0" i="0" strike="noStrike" dirty="0" err="1">
                <a:ln/>
                <a:solidFill>
                  <a:srgbClr val="1C0A0A">
                    <a:alpha val="85098"/>
                  </a:srgbClr>
                </a:solidFill>
                <a:latin typeface="FZFangSong-Z02"/>
                <a:ea typeface="FZFangSong-Z02"/>
                <a:cs typeface="FZFangSong-Z02"/>
              </a:rPr>
              <a:t>威胁人员安全</a:t>
            </a:r>
            <a:endParaRPr lang="en-US" sz="1400" dirty="0"/>
          </a:p>
        </p:txBody>
      </p:sp>
      <p:sp>
        <p:nvSpPr>
          <p:cNvPr id="11" name="AutoShape 11"/>
          <p:cNvSpPr/>
          <p:nvPr/>
        </p:nvSpPr>
        <p:spPr>
          <a:xfrm>
            <a:off x="457086" y="3842445"/>
            <a:ext cx="9522" cy="832248"/>
          </a:xfrm>
          <a:prstGeom prst="line">
            <a:avLst/>
          </a:prstGeom>
          <a:ln w="19050">
            <a:solidFill>
              <a:srgbClr val="B5302A">
                <a:alpha val="100000"/>
              </a:srgbClr>
            </a:solidFill>
            <a:prstDash val="solid"/>
            <a:headEnd type="none"/>
            <a:tailEnd type="none"/>
          </a:ln>
        </p:spPr>
      </p:sp>
      <p:sp>
        <p:nvSpPr>
          <p:cNvPr id="12" name="AutoShape 12"/>
          <p:cNvSpPr/>
          <p:nvPr/>
        </p:nvSpPr>
        <p:spPr>
          <a:xfrm>
            <a:off x="566595" y="3892897"/>
            <a:ext cx="171407" cy="171450"/>
          </a:xfrm>
          <a:custGeom>
            <a:avLst/>
            <a:gdLst/>
            <a:ahLst/>
            <a:cxnLst/>
            <a:rect l="l" t="t" r="r" b="b"/>
            <a:pathLst>
              <a:path w="9998" h="10000">
                <a:moveTo>
                  <a:pt x="2160" y="6371"/>
                </a:moveTo>
                <a:lnTo>
                  <a:pt x="4999" y="8685"/>
                </a:lnTo>
                <a:lnTo>
                  <a:pt x="7838" y="6371"/>
                </a:lnTo>
                <a:cubicBezTo>
                  <a:pt x="8358" y="5954"/>
                  <a:pt x="8711" y="5463"/>
                  <a:pt x="8895" y="4897"/>
                </a:cubicBezTo>
                <a:cubicBezTo>
                  <a:pt x="9071" y="4343"/>
                  <a:pt x="9071" y="3790"/>
                  <a:pt x="8895" y="3237"/>
                </a:cubicBezTo>
                <a:cubicBezTo>
                  <a:pt x="8711" y="2671"/>
                  <a:pt x="8360" y="2178"/>
                  <a:pt x="7843" y="1758"/>
                </a:cubicBezTo>
                <a:cubicBezTo>
                  <a:pt x="7326" y="1338"/>
                  <a:pt x="6719" y="1054"/>
                  <a:pt x="6022" y="905"/>
                </a:cubicBezTo>
                <a:cubicBezTo>
                  <a:pt x="5340" y="761"/>
                  <a:pt x="4658" y="761"/>
                  <a:pt x="3976" y="905"/>
                </a:cubicBezTo>
                <a:cubicBezTo>
                  <a:pt x="3278" y="1054"/>
                  <a:pt x="2671" y="1338"/>
                  <a:pt x="2155" y="1758"/>
                </a:cubicBezTo>
                <a:cubicBezTo>
                  <a:pt x="1637" y="2178"/>
                  <a:pt x="1287" y="2671"/>
                  <a:pt x="1103" y="3237"/>
                </a:cubicBezTo>
                <a:cubicBezTo>
                  <a:pt x="927" y="3790"/>
                  <a:pt x="927" y="4343"/>
                  <a:pt x="1103" y="4897"/>
                </a:cubicBezTo>
                <a:cubicBezTo>
                  <a:pt x="1287" y="5463"/>
                  <a:pt x="1639" y="5954"/>
                  <a:pt x="2160" y="6371"/>
                </a:cubicBezTo>
                <a:moveTo>
                  <a:pt x="8653" y="7034"/>
                </a:moveTo>
                <a:lnTo>
                  <a:pt x="4999" y="10000"/>
                </a:lnTo>
                <a:lnTo>
                  <a:pt x="1345" y="7034"/>
                </a:lnTo>
                <a:cubicBezTo>
                  <a:pt x="678" y="6498"/>
                  <a:pt x="230" y="5864"/>
                  <a:pt x="0" y="5131"/>
                </a:cubicBezTo>
                <a:cubicBezTo>
                  <a:pt x="-230" y="4421"/>
                  <a:pt x="-230" y="3712"/>
                  <a:pt x="0" y="3004"/>
                </a:cubicBezTo>
                <a:cubicBezTo>
                  <a:pt x="230" y="2270"/>
                  <a:pt x="676" y="1634"/>
                  <a:pt x="1339" y="1096"/>
                </a:cubicBezTo>
                <a:cubicBezTo>
                  <a:pt x="2001" y="558"/>
                  <a:pt x="2785" y="192"/>
                  <a:pt x="3689" y="0"/>
                </a:cubicBezTo>
                <a:cubicBezTo>
                  <a:pt x="4562" y="-180"/>
                  <a:pt x="5435" y="-180"/>
                  <a:pt x="6309" y="0"/>
                </a:cubicBezTo>
                <a:cubicBezTo>
                  <a:pt x="7213" y="192"/>
                  <a:pt x="7996" y="558"/>
                  <a:pt x="8659" y="1096"/>
                </a:cubicBezTo>
                <a:cubicBezTo>
                  <a:pt x="9321" y="1634"/>
                  <a:pt x="9768" y="2270"/>
                  <a:pt x="9998" y="3004"/>
                </a:cubicBezTo>
                <a:cubicBezTo>
                  <a:pt x="10228" y="3712"/>
                  <a:pt x="10228" y="4421"/>
                  <a:pt x="9998" y="5131"/>
                </a:cubicBezTo>
                <a:cubicBezTo>
                  <a:pt x="9768" y="5864"/>
                  <a:pt x="9319" y="6498"/>
                  <a:pt x="8653" y="7034"/>
                </a:cubicBezTo>
                <a:moveTo>
                  <a:pt x="4999" y="5000"/>
                </a:moveTo>
                <a:cubicBezTo>
                  <a:pt x="5205" y="5000"/>
                  <a:pt x="5397" y="4958"/>
                  <a:pt x="5574" y="4874"/>
                </a:cubicBezTo>
                <a:cubicBezTo>
                  <a:pt x="5750" y="4790"/>
                  <a:pt x="5889" y="4676"/>
                  <a:pt x="5993" y="4534"/>
                </a:cubicBezTo>
                <a:cubicBezTo>
                  <a:pt x="6096" y="4390"/>
                  <a:pt x="6148" y="4235"/>
                  <a:pt x="6148" y="4067"/>
                </a:cubicBezTo>
                <a:cubicBezTo>
                  <a:pt x="6148" y="3899"/>
                  <a:pt x="6096" y="3743"/>
                  <a:pt x="5993" y="3601"/>
                </a:cubicBezTo>
                <a:cubicBezTo>
                  <a:pt x="5889" y="3457"/>
                  <a:pt x="5750" y="3344"/>
                  <a:pt x="5574" y="3260"/>
                </a:cubicBezTo>
                <a:cubicBezTo>
                  <a:pt x="5397" y="3176"/>
                  <a:pt x="5205" y="3134"/>
                  <a:pt x="4999" y="3134"/>
                </a:cubicBezTo>
                <a:cubicBezTo>
                  <a:pt x="4792" y="3134"/>
                  <a:pt x="4600" y="3176"/>
                  <a:pt x="4424" y="3260"/>
                </a:cubicBezTo>
                <a:cubicBezTo>
                  <a:pt x="4248" y="3344"/>
                  <a:pt x="4108" y="3457"/>
                  <a:pt x="4005" y="3601"/>
                </a:cubicBezTo>
                <a:cubicBezTo>
                  <a:pt x="3901" y="3743"/>
                  <a:pt x="3850" y="3899"/>
                  <a:pt x="3850" y="4067"/>
                </a:cubicBezTo>
                <a:cubicBezTo>
                  <a:pt x="3850" y="4235"/>
                  <a:pt x="3901" y="4390"/>
                  <a:pt x="4005" y="4534"/>
                </a:cubicBezTo>
                <a:cubicBezTo>
                  <a:pt x="4108" y="4676"/>
                  <a:pt x="4248" y="4790"/>
                  <a:pt x="4424" y="4874"/>
                </a:cubicBezTo>
                <a:cubicBezTo>
                  <a:pt x="4600" y="4958"/>
                  <a:pt x="4792" y="5000"/>
                  <a:pt x="4999" y="5000"/>
                </a:cubicBezTo>
                <a:moveTo>
                  <a:pt x="4999" y="5933"/>
                </a:moveTo>
                <a:cubicBezTo>
                  <a:pt x="4585" y="5933"/>
                  <a:pt x="4202" y="5849"/>
                  <a:pt x="3850" y="5681"/>
                </a:cubicBezTo>
                <a:cubicBezTo>
                  <a:pt x="3497" y="5513"/>
                  <a:pt x="3217" y="5286"/>
                  <a:pt x="3011" y="5000"/>
                </a:cubicBezTo>
                <a:cubicBezTo>
                  <a:pt x="2804" y="4714"/>
                  <a:pt x="2701" y="4401"/>
                  <a:pt x="2701" y="4063"/>
                </a:cubicBezTo>
                <a:cubicBezTo>
                  <a:pt x="2701" y="3723"/>
                  <a:pt x="2804" y="3412"/>
                  <a:pt x="3011" y="3130"/>
                </a:cubicBezTo>
                <a:cubicBezTo>
                  <a:pt x="3217" y="2846"/>
                  <a:pt x="3497" y="2621"/>
                  <a:pt x="3850" y="2453"/>
                </a:cubicBezTo>
                <a:cubicBezTo>
                  <a:pt x="4202" y="2285"/>
                  <a:pt x="4585" y="2201"/>
                  <a:pt x="4999" y="2201"/>
                </a:cubicBezTo>
                <a:cubicBezTo>
                  <a:pt x="5413" y="2201"/>
                  <a:pt x="5796" y="2285"/>
                  <a:pt x="6148" y="2453"/>
                </a:cubicBezTo>
                <a:cubicBezTo>
                  <a:pt x="6500" y="2621"/>
                  <a:pt x="6780" y="2846"/>
                  <a:pt x="6987" y="3130"/>
                </a:cubicBezTo>
                <a:cubicBezTo>
                  <a:pt x="7193" y="3412"/>
                  <a:pt x="7297" y="3723"/>
                  <a:pt x="7297" y="4063"/>
                </a:cubicBezTo>
                <a:cubicBezTo>
                  <a:pt x="7297" y="4401"/>
                  <a:pt x="7193" y="4714"/>
                  <a:pt x="6987" y="5000"/>
                </a:cubicBezTo>
                <a:cubicBezTo>
                  <a:pt x="6780" y="5286"/>
                  <a:pt x="6500" y="5513"/>
                  <a:pt x="6148" y="5681"/>
                </a:cubicBezTo>
                <a:cubicBezTo>
                  <a:pt x="5796" y="5849"/>
                  <a:pt x="5413" y="5933"/>
                  <a:pt x="4999" y="5933"/>
                </a:cubicBezTo>
              </a:path>
            </a:pathLst>
          </a:custGeom>
          <a:solidFill>
            <a:srgbClr val="B5302A">
              <a:alpha val="100000"/>
            </a:srgbClr>
          </a:solidFill>
          <a:ln>
            <a:headEnd type="none"/>
            <a:tailEnd type="none"/>
          </a:ln>
        </p:spPr>
      </p:sp>
      <p:sp>
        <p:nvSpPr>
          <p:cNvPr id="13" name="TextBox 13"/>
          <p:cNvSpPr txBox="1"/>
          <p:nvPr/>
        </p:nvSpPr>
        <p:spPr>
          <a:xfrm>
            <a:off x="752287" y="3851970"/>
            <a:ext cx="2152112" cy="238125"/>
          </a:xfrm>
          <a:prstGeom prst="rect">
            <a:avLst/>
          </a:prstGeom>
          <a:ln>
            <a:headEnd type="none"/>
            <a:tailEnd type="none"/>
          </a:ln>
        </p:spPr>
        <p:txBody>
          <a:bodyPr vert="horz" wrap="none" lIns="0" tIns="0" rIns="0" bIns="0" rtlCol="0" anchor="t" anchorCtr="0"/>
          <a:lstStyle/>
          <a:p>
            <a:pPr algn="l">
              <a:defRPr/>
            </a:pPr>
            <a:r>
              <a:rPr lang="en-US" sz="1600" b="1" i="0" strike="noStrike">
                <a:ln/>
                <a:solidFill>
                  <a:srgbClr val="1C0A0A">
                    <a:alpha val="100000"/>
                  </a:srgbClr>
                </a:solidFill>
                <a:latin typeface="FZHei-B01"/>
                <a:ea typeface="FZHei-B01"/>
                <a:cs typeface="FZHei-B01"/>
              </a:rPr>
              <a:t>五四经营所崩塌隐患点</a:t>
            </a:r>
            <a:endParaRPr lang="en-US" sz="1100"/>
          </a:p>
        </p:txBody>
      </p:sp>
      <p:sp>
        <p:nvSpPr>
          <p:cNvPr id="14" name="TextBox 14"/>
          <p:cNvSpPr txBox="1"/>
          <p:nvPr/>
        </p:nvSpPr>
        <p:spPr>
          <a:xfrm>
            <a:off x="628493" y="4210050"/>
            <a:ext cx="5467507" cy="413296"/>
          </a:xfrm>
          <a:prstGeom prst="rect">
            <a:avLst/>
          </a:prstGeom>
          <a:ln>
            <a:headEnd type="none"/>
            <a:tailEnd type="none"/>
          </a:ln>
        </p:spPr>
        <p:txBody>
          <a:bodyPr vert="horz" wrap="square" lIns="0" tIns="0" rIns="0" bIns="0" rtlCol="0" anchor="t" anchorCtr="0"/>
          <a:lstStyle/>
          <a:p>
            <a:pPr algn="l">
              <a:defRPr/>
            </a:pPr>
            <a:r>
              <a:rPr lang="en-US" sz="1400" b="0" i="0" strike="noStrike" dirty="0" err="1">
                <a:ln/>
                <a:solidFill>
                  <a:srgbClr val="1C0A0A">
                    <a:alpha val="85098"/>
                  </a:srgbClr>
                </a:solidFill>
                <a:latin typeface="FZFangSong-Z02"/>
                <a:ea typeface="FZFangSong-Z02"/>
                <a:cs typeface="FZFangSong-Z02"/>
              </a:rPr>
              <a:t>位于丘陵区地质条件脆弱地带，汛期强降雨可能诱发坡体失稳，需重点关注周边居民和设施安</a:t>
            </a:r>
            <a:r>
              <a:rPr sz="1400" b="0" i="0" strike="noStrike" dirty="0" err="1">
                <a:ln/>
                <a:solidFill>
                  <a:srgbClr val="1C0A0A">
                    <a:alpha val="85098"/>
                  </a:srgbClr>
                </a:solidFill>
                <a:latin typeface="FZFangSong-Z02"/>
                <a:ea typeface="FZFangSong-Z02"/>
                <a:cs typeface="FZFangSong-Z02"/>
              </a:rPr>
              <a:t>全</a:t>
            </a:r>
            <a:endParaRPr sz="1400" dirty="0"/>
          </a:p>
        </p:txBody>
      </p:sp>
      <p:sp>
        <p:nvSpPr>
          <p:cNvPr id="15" name="AutoShape 15"/>
          <p:cNvSpPr/>
          <p:nvPr/>
        </p:nvSpPr>
        <p:spPr>
          <a:xfrm>
            <a:off x="457086" y="5396210"/>
            <a:ext cx="9522" cy="580876"/>
          </a:xfrm>
          <a:prstGeom prst="line">
            <a:avLst/>
          </a:prstGeom>
          <a:ln w="19050">
            <a:solidFill>
              <a:srgbClr val="B5302A">
                <a:alpha val="100000"/>
              </a:srgbClr>
            </a:solidFill>
            <a:prstDash val="solid"/>
            <a:headEnd type="none"/>
            <a:tailEnd type="none"/>
          </a:ln>
        </p:spPr>
      </p:sp>
      <p:sp>
        <p:nvSpPr>
          <p:cNvPr id="16" name="AutoShape 16"/>
          <p:cNvSpPr/>
          <p:nvPr/>
        </p:nvSpPr>
        <p:spPr>
          <a:xfrm>
            <a:off x="609523" y="5446663"/>
            <a:ext cx="171407" cy="171450"/>
          </a:xfrm>
          <a:custGeom>
            <a:avLst/>
            <a:gdLst/>
            <a:ahLst/>
            <a:cxnLst/>
            <a:rect l="l" t="t" r="r" b="b"/>
            <a:pathLst>
              <a:path w="9998" h="10000">
                <a:moveTo>
                  <a:pt x="2500" y="0"/>
                </a:moveTo>
                <a:lnTo>
                  <a:pt x="3499" y="0"/>
                </a:lnTo>
                <a:lnTo>
                  <a:pt x="3499" y="1000"/>
                </a:lnTo>
                <a:lnTo>
                  <a:pt x="6499" y="1000"/>
                </a:lnTo>
                <a:lnTo>
                  <a:pt x="6499" y="0"/>
                </a:lnTo>
                <a:lnTo>
                  <a:pt x="7498" y="0"/>
                </a:lnTo>
                <a:lnTo>
                  <a:pt x="7498" y="1000"/>
                </a:lnTo>
                <a:lnTo>
                  <a:pt x="9498" y="1000"/>
                </a:lnTo>
                <a:cubicBezTo>
                  <a:pt x="9638" y="1000"/>
                  <a:pt x="9756" y="1048"/>
                  <a:pt x="9853" y="1145"/>
                </a:cubicBezTo>
                <a:cubicBezTo>
                  <a:pt x="9949" y="1241"/>
                  <a:pt x="9998" y="1360"/>
                  <a:pt x="9998" y="1500"/>
                </a:cubicBezTo>
                <a:lnTo>
                  <a:pt x="9998" y="9500"/>
                </a:lnTo>
                <a:cubicBezTo>
                  <a:pt x="9998" y="9640"/>
                  <a:pt x="9949" y="9758"/>
                  <a:pt x="9853" y="9855"/>
                </a:cubicBezTo>
                <a:cubicBezTo>
                  <a:pt x="9756" y="9951"/>
                  <a:pt x="9638" y="10000"/>
                  <a:pt x="9498" y="10000"/>
                </a:cubicBezTo>
                <a:lnTo>
                  <a:pt x="500" y="10000"/>
                </a:lnTo>
                <a:cubicBezTo>
                  <a:pt x="360" y="10000"/>
                  <a:pt x="241" y="9951"/>
                  <a:pt x="145" y="9855"/>
                </a:cubicBezTo>
                <a:cubicBezTo>
                  <a:pt x="48" y="9758"/>
                  <a:pt x="0" y="9640"/>
                  <a:pt x="0" y="9500"/>
                </a:cubicBezTo>
                <a:lnTo>
                  <a:pt x="0" y="1500"/>
                </a:lnTo>
                <a:cubicBezTo>
                  <a:pt x="0" y="1360"/>
                  <a:pt x="48" y="1241"/>
                  <a:pt x="145" y="1145"/>
                </a:cubicBezTo>
                <a:cubicBezTo>
                  <a:pt x="241" y="1048"/>
                  <a:pt x="360" y="1000"/>
                  <a:pt x="500" y="1000"/>
                </a:cubicBezTo>
                <a:lnTo>
                  <a:pt x="2500" y="1000"/>
                </a:lnTo>
                <a:lnTo>
                  <a:pt x="2500" y="0"/>
                </a:lnTo>
                <a:moveTo>
                  <a:pt x="8998" y="9000"/>
                </a:moveTo>
                <a:lnTo>
                  <a:pt x="8998" y="5000"/>
                </a:lnTo>
                <a:lnTo>
                  <a:pt x="1000" y="5000"/>
                </a:lnTo>
                <a:lnTo>
                  <a:pt x="1000" y="9000"/>
                </a:lnTo>
                <a:lnTo>
                  <a:pt x="8998" y="9000"/>
                </a:lnTo>
                <a:moveTo>
                  <a:pt x="2500" y="3000"/>
                </a:moveTo>
                <a:lnTo>
                  <a:pt x="2500" y="2000"/>
                </a:lnTo>
                <a:lnTo>
                  <a:pt x="1000" y="2000"/>
                </a:lnTo>
                <a:lnTo>
                  <a:pt x="1000" y="4000"/>
                </a:lnTo>
                <a:lnTo>
                  <a:pt x="8998" y="4000"/>
                </a:lnTo>
                <a:lnTo>
                  <a:pt x="8998" y="2000"/>
                </a:lnTo>
                <a:lnTo>
                  <a:pt x="7498" y="2000"/>
                </a:lnTo>
                <a:lnTo>
                  <a:pt x="7498" y="3000"/>
                </a:lnTo>
                <a:lnTo>
                  <a:pt x="6499" y="3000"/>
                </a:lnTo>
                <a:lnTo>
                  <a:pt x="6499" y="2000"/>
                </a:lnTo>
                <a:lnTo>
                  <a:pt x="3499" y="2000"/>
                </a:lnTo>
                <a:lnTo>
                  <a:pt x="3499" y="3000"/>
                </a:lnTo>
              </a:path>
            </a:pathLst>
          </a:custGeom>
          <a:solidFill>
            <a:srgbClr val="B5302A">
              <a:alpha val="100000"/>
            </a:srgbClr>
          </a:solidFill>
          <a:ln>
            <a:headEnd type="none"/>
            <a:tailEnd type="none"/>
          </a:ln>
        </p:spPr>
      </p:sp>
      <p:sp>
        <p:nvSpPr>
          <p:cNvPr id="17" name="TextBox 17"/>
          <p:cNvSpPr txBox="1"/>
          <p:nvPr/>
        </p:nvSpPr>
        <p:spPr>
          <a:xfrm>
            <a:off x="838139" y="5405735"/>
            <a:ext cx="1733117" cy="238125"/>
          </a:xfrm>
          <a:prstGeom prst="rect">
            <a:avLst/>
          </a:prstGeom>
          <a:ln>
            <a:headEnd type="none"/>
            <a:tailEnd type="none"/>
          </a:ln>
        </p:spPr>
        <p:txBody>
          <a:bodyPr vert="horz" wrap="none" lIns="0" tIns="0" rIns="0" bIns="0" rtlCol="0" anchor="t" anchorCtr="0"/>
          <a:lstStyle/>
          <a:p>
            <a:pPr algn="l">
              <a:defRPr/>
            </a:pPr>
            <a:r>
              <a:rPr lang="en-US" sz="1600" b="1" i="0" strike="noStrike">
                <a:ln/>
                <a:solidFill>
                  <a:srgbClr val="1C0A0A">
                    <a:alpha val="100000"/>
                  </a:srgbClr>
                </a:solidFill>
                <a:latin typeface="FZHei-B01"/>
                <a:ea typeface="FZHei-B01"/>
                <a:cs typeface="FZHei-B01"/>
              </a:rPr>
              <a:t>防治时段锁定汛期</a:t>
            </a:r>
            <a:endParaRPr lang="en-US" sz="1100"/>
          </a:p>
        </p:txBody>
      </p:sp>
      <p:sp>
        <p:nvSpPr>
          <p:cNvPr id="18" name="TextBox 18"/>
          <p:cNvSpPr txBox="1"/>
          <p:nvPr/>
        </p:nvSpPr>
        <p:spPr>
          <a:xfrm>
            <a:off x="628493" y="5763816"/>
            <a:ext cx="5391307" cy="133350"/>
          </a:xfrm>
          <a:prstGeom prst="rect">
            <a:avLst/>
          </a:prstGeom>
          <a:ln>
            <a:headEnd type="none"/>
            <a:tailEnd type="none"/>
          </a:ln>
        </p:spPr>
        <p:txBody>
          <a:bodyPr vert="horz" wrap="none" lIns="0" tIns="0" rIns="0" bIns="0" rtlCol="0" anchor="t" anchorCtr="0"/>
          <a:lstStyle/>
          <a:p>
            <a:pPr algn="l">
              <a:defRPr/>
            </a:pPr>
            <a:r>
              <a:rPr lang="en-US" sz="1400" b="0" i="0" strike="noStrike" dirty="0">
                <a:ln/>
                <a:solidFill>
                  <a:srgbClr val="1C0A0A">
                    <a:alpha val="85098"/>
                  </a:srgbClr>
                </a:solidFill>
                <a:latin typeface="FZFangSong-Z02"/>
                <a:ea typeface="FZFangSong-Z02"/>
                <a:cs typeface="FZFangSong-Z02"/>
              </a:rPr>
              <a:t>锁定6至9月汛期，降雨集中、地质灾害高发，各部门须加强巡查频次</a:t>
            </a:r>
          </a:p>
          <a:p>
            <a:pPr algn="l">
              <a:defRPr/>
            </a:pPr>
            <a:r>
              <a:rPr lang="en-US" sz="1400" b="0" i="0" strike="noStrike" dirty="0" err="1">
                <a:ln/>
                <a:solidFill>
                  <a:srgbClr val="1C0A0A">
                    <a:alpha val="85098"/>
                  </a:srgbClr>
                </a:solidFill>
                <a:latin typeface="FZFangSong-Z02"/>
                <a:ea typeface="FZFangSong-Z02"/>
                <a:cs typeface="FZFangSong-Z02"/>
              </a:rPr>
              <a:t>并保持应急戒备状态</a:t>
            </a:r>
            <a:endParaRPr lang="en-US" sz="1400" dirty="0"/>
          </a:p>
        </p:txBody>
      </p:sp>
      <p:pic>
        <p:nvPicPr>
          <p:cNvPr id="19" name="Picture 19"/>
          <p:cNvPicPr>
            <a:picLocks noChangeAspect="1"/>
          </p:cNvPicPr>
          <p:nvPr/>
        </p:nvPicPr>
        <p:blipFill>
          <a:blip r:embed="rId3">
            <a:alphaModFix/>
          </a:blip>
          <a:srcRect/>
          <a:stretch>
            <a:fillRect/>
          </a:stretch>
        </p:blipFill>
        <p:spPr>
          <a:xfrm>
            <a:off x="7145089" y="2423815"/>
            <a:ext cx="4586778" cy="3440906"/>
          </a:xfrm>
          <a:prstGeom prst="rect">
            <a:avLst/>
          </a:prstGeom>
          <a:ln>
            <a:headEnd type="none"/>
            <a:tailEnd type="none"/>
          </a:ln>
        </p:spPr>
      </p:pic>
      <p:sp>
        <p:nvSpPr>
          <p:cNvPr id="20" name="TextBox 20"/>
          <p:cNvSpPr txBox="1"/>
          <p:nvPr/>
        </p:nvSpPr>
        <p:spPr>
          <a:xfrm>
            <a:off x="7145089" y="5940922"/>
            <a:ext cx="4586778" cy="133350"/>
          </a:xfrm>
          <a:prstGeom prst="rect">
            <a:avLst/>
          </a:prstGeom>
          <a:ln>
            <a:headEnd type="none"/>
            <a:tailEnd type="none"/>
          </a:ln>
        </p:spPr>
        <p:txBody>
          <a:bodyPr vert="horz" wrap="none" lIns="0" tIns="0" rIns="0" bIns="0" rtlCol="0" anchor="t" anchorCtr="0"/>
          <a:lstStyle/>
          <a:p>
            <a:pPr algn="l">
              <a:defRPr/>
            </a:pPr>
            <a:r>
              <a:rPr lang="en-US" sz="900" b="0" i="0" strike="noStrike">
                <a:ln/>
                <a:solidFill>
                  <a:srgbClr val="1C0A0A">
                    <a:alpha val="50196"/>
                  </a:srgbClr>
                </a:solidFill>
                <a:latin typeface="FZHei-B01"/>
                <a:ea typeface="FZHei-B01"/>
                <a:cs typeface="FZHei-B01"/>
              </a:rPr>
              <a:t>地质灾害防治巡查工作现场</a:t>
            </a:r>
            <a:endParaRPr lang="en-US" sz="11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TotalTime>
  <Words>1146</Words>
  <Application>Microsoft Office PowerPoint</Application>
  <PresentationFormat>宽屏</PresentationFormat>
  <Paragraphs>208</Paragraphs>
  <Slides>16</Slides>
  <Notes>16</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16</vt:i4>
      </vt:variant>
    </vt:vector>
  </HeadingPairs>
  <TitlesOfParts>
    <vt:vector size="22" baseType="lpstr">
      <vt:lpstr>Open Sans</vt:lpstr>
      <vt:lpstr>FZFangSong-Z02</vt:lpstr>
      <vt:lpstr>Arial</vt:lpstr>
      <vt:lpstr>Calibri</vt:lpstr>
      <vt:lpstr>FZHei-B01</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2</cp:revision>
  <dcterms:created xsi:type="dcterms:W3CDTF">2006-08-16T00:00:00Z</dcterms:created>
  <dcterms:modified xsi:type="dcterms:W3CDTF">2026-08-21T07:06:39Z</dcterms:modified>
</cp:coreProperties>
</file>